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0" r:id="rId2"/>
  </p:sldMasterIdLst>
  <p:notesMasterIdLst>
    <p:notesMasterId r:id="rId42"/>
  </p:notesMasterIdLst>
  <p:sldIdLst>
    <p:sldId id="257" r:id="rId3"/>
    <p:sldId id="258" r:id="rId4"/>
    <p:sldId id="259" r:id="rId5"/>
    <p:sldId id="260" r:id="rId6"/>
    <p:sldId id="261" r:id="rId7"/>
    <p:sldId id="262" r:id="rId8"/>
    <p:sldId id="290" r:id="rId9"/>
    <p:sldId id="263" r:id="rId10"/>
    <p:sldId id="264" r:id="rId11"/>
    <p:sldId id="265" r:id="rId12"/>
    <p:sldId id="266" r:id="rId13"/>
    <p:sldId id="267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300" r:id="rId23"/>
    <p:sldId id="275" r:id="rId24"/>
    <p:sldId id="301" r:id="rId25"/>
    <p:sldId id="303" r:id="rId26"/>
    <p:sldId id="304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5" r:id="rId36"/>
    <p:sldId id="314" r:id="rId37"/>
    <p:sldId id="316" r:id="rId38"/>
    <p:sldId id="317" r:id="rId39"/>
    <p:sldId id="320" r:id="rId40"/>
    <p:sldId id="289" r:id="rId4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B9C871-F165-4ECB-8538-6BE1B223FD84}">
          <p14:sldIdLst>
            <p14:sldId id="257"/>
            <p14:sldId id="258"/>
            <p14:sldId id="259"/>
            <p14:sldId id="260"/>
            <p14:sldId id="261"/>
            <p14:sldId id="262"/>
            <p14:sldId id="290"/>
            <p14:sldId id="263"/>
            <p14:sldId id="264"/>
            <p14:sldId id="265"/>
            <p14:sldId id="266"/>
            <p14:sldId id="267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275"/>
            <p14:sldId id="301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  <p14:sldId id="320"/>
          </p14:sldIdLst>
        </p14:section>
        <p14:section name="Untitled Section" id="{40CBCAA0-C9CE-4A10-825F-20E378E50469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91" autoAdjust="0"/>
  </p:normalViewPr>
  <p:slideViewPr>
    <p:cSldViewPr snapToGrid="0">
      <p:cViewPr>
        <p:scale>
          <a:sx n="75" d="100"/>
          <a:sy n="75" d="100"/>
        </p:scale>
        <p:origin x="191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462523-5D81-4E1D-8059-B5955C050465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821F048-F01E-423F-BCFF-77A503F44A45}">
      <dgm:prSet phldrT="[Text]"/>
      <dgm:spPr/>
      <dgm:t>
        <a:bodyPr/>
        <a:lstStyle/>
        <a:p>
          <a:r>
            <a:rPr lang="en-US" b="1" dirty="0" smtClean="0"/>
            <a:t>Consumption</a:t>
          </a:r>
          <a:endParaRPr lang="en-IN" b="1" dirty="0"/>
        </a:p>
      </dgm:t>
    </dgm:pt>
    <dgm:pt modelId="{ABCF9CC8-ABFA-45BC-972B-D2B0D2B5DA4A}" type="parTrans" cxnId="{4D5CDED4-EBC7-4EBF-A85A-D715134C24AE}">
      <dgm:prSet/>
      <dgm:spPr/>
      <dgm:t>
        <a:bodyPr/>
        <a:lstStyle/>
        <a:p>
          <a:endParaRPr lang="en-IN"/>
        </a:p>
      </dgm:t>
    </dgm:pt>
    <dgm:pt modelId="{28A40D50-BC55-4418-A75A-D98D23A3B888}" type="sibTrans" cxnId="{4D5CDED4-EBC7-4EBF-A85A-D715134C24AE}">
      <dgm:prSet/>
      <dgm:spPr/>
      <dgm:t>
        <a:bodyPr/>
        <a:lstStyle/>
        <a:p>
          <a:endParaRPr lang="en-IN"/>
        </a:p>
      </dgm:t>
    </dgm:pt>
    <dgm:pt modelId="{07365657-B97D-464B-9B5F-62DF7AB4C54F}">
      <dgm:prSet phldrT="[Text]"/>
      <dgm:spPr/>
      <dgm:t>
        <a:bodyPr/>
        <a:lstStyle/>
        <a:p>
          <a:r>
            <a:rPr lang="en-US" b="1" dirty="0" smtClean="0"/>
            <a:t>Inventory</a:t>
          </a:r>
          <a:endParaRPr lang="en-IN" b="1" dirty="0"/>
        </a:p>
      </dgm:t>
    </dgm:pt>
    <dgm:pt modelId="{C925ADBD-B9A6-4FEA-983D-10B1052740FD}" type="parTrans" cxnId="{B3D8855D-BFDB-4768-88AB-C421F08F0C5F}">
      <dgm:prSet/>
      <dgm:spPr/>
      <dgm:t>
        <a:bodyPr/>
        <a:lstStyle/>
        <a:p>
          <a:endParaRPr lang="en-IN"/>
        </a:p>
      </dgm:t>
    </dgm:pt>
    <dgm:pt modelId="{72B1AC5F-DF8E-482C-9F97-1A4A7263738C}" type="sibTrans" cxnId="{B3D8855D-BFDB-4768-88AB-C421F08F0C5F}">
      <dgm:prSet/>
      <dgm:spPr/>
      <dgm:t>
        <a:bodyPr/>
        <a:lstStyle/>
        <a:p>
          <a:endParaRPr lang="en-IN"/>
        </a:p>
      </dgm:t>
    </dgm:pt>
    <dgm:pt modelId="{1D8C86E4-A065-4185-BD48-43E227D5668F}">
      <dgm:prSet phldrT="[Text]"/>
      <dgm:spPr/>
      <dgm:t>
        <a:bodyPr/>
        <a:lstStyle/>
        <a:p>
          <a:r>
            <a:rPr lang="en-US" b="1" dirty="0" smtClean="0"/>
            <a:t>Recent Receipt </a:t>
          </a:r>
          <a:endParaRPr lang="en-IN" b="1" dirty="0"/>
        </a:p>
      </dgm:t>
    </dgm:pt>
    <dgm:pt modelId="{144B1219-DBF3-451F-B663-C4E38D6A0C26}" type="parTrans" cxnId="{E3E5E30E-52B3-493D-B92F-F28F4BDCF8F2}">
      <dgm:prSet/>
      <dgm:spPr/>
      <dgm:t>
        <a:bodyPr/>
        <a:lstStyle/>
        <a:p>
          <a:endParaRPr lang="en-IN"/>
        </a:p>
      </dgm:t>
    </dgm:pt>
    <dgm:pt modelId="{834754E8-BE76-4527-9888-B5B01C3FBF72}" type="sibTrans" cxnId="{E3E5E30E-52B3-493D-B92F-F28F4BDCF8F2}">
      <dgm:prSet/>
      <dgm:spPr/>
      <dgm:t>
        <a:bodyPr/>
        <a:lstStyle/>
        <a:p>
          <a:endParaRPr lang="en-IN"/>
        </a:p>
      </dgm:t>
    </dgm:pt>
    <dgm:pt modelId="{827FAFDC-80E1-4C46-805C-42ECAF2D4300}">
      <dgm:prSet custT="1"/>
      <dgm:spPr/>
      <dgm:t>
        <a:bodyPr/>
        <a:lstStyle/>
        <a:p>
          <a:r>
            <a:rPr lang="en-US" sz="1600" b="1" dirty="0" smtClean="0"/>
            <a:t>Focus on Consumption period over the past three years where I count transaction based on Organization Guidelines.</a:t>
          </a:r>
          <a:endParaRPr lang="en-IN" sz="1600" b="1" dirty="0"/>
        </a:p>
      </dgm:t>
    </dgm:pt>
    <dgm:pt modelId="{E9A65F3F-BF32-4371-B8FF-63CBDAA58C0F}" type="parTrans" cxnId="{A60A989D-45CD-4D9C-AE07-856167C80860}">
      <dgm:prSet/>
      <dgm:spPr/>
      <dgm:t>
        <a:bodyPr/>
        <a:lstStyle/>
        <a:p>
          <a:endParaRPr lang="en-IN"/>
        </a:p>
      </dgm:t>
    </dgm:pt>
    <dgm:pt modelId="{6D0A01C8-76D3-45BF-8CF9-6C85FEFD1663}" type="sibTrans" cxnId="{A60A989D-45CD-4D9C-AE07-856167C80860}">
      <dgm:prSet/>
      <dgm:spPr/>
      <dgm:t>
        <a:bodyPr/>
        <a:lstStyle/>
        <a:p>
          <a:endParaRPr lang="en-IN"/>
        </a:p>
      </dgm:t>
    </dgm:pt>
    <dgm:pt modelId="{AD5B48A9-4C27-4E9E-9000-6A2D1FE1B3BE}">
      <dgm:prSet custT="1"/>
      <dgm:spPr/>
      <dgm:t>
        <a:bodyPr/>
        <a:lstStyle/>
        <a:p>
          <a:r>
            <a:rPr lang="en-US" sz="1600" b="1" dirty="0" smtClean="0"/>
            <a:t>After F&amp; S , Map inventory file to derive “N” (items that haven’t consumed)</a:t>
          </a:r>
          <a:endParaRPr lang="en-IN" sz="1600" b="1" dirty="0"/>
        </a:p>
      </dgm:t>
    </dgm:pt>
    <dgm:pt modelId="{D96213DD-D0C0-46C4-A8E0-248B4BA34AF5}" type="parTrans" cxnId="{C949DB59-77F5-4870-8868-2DDC0B62FFAD}">
      <dgm:prSet/>
      <dgm:spPr/>
      <dgm:t>
        <a:bodyPr/>
        <a:lstStyle/>
        <a:p>
          <a:endParaRPr lang="en-IN"/>
        </a:p>
      </dgm:t>
    </dgm:pt>
    <dgm:pt modelId="{F5B358B8-449C-48FF-A8DF-396BC39DD299}" type="sibTrans" cxnId="{C949DB59-77F5-4870-8868-2DDC0B62FFAD}">
      <dgm:prSet/>
      <dgm:spPr/>
      <dgm:t>
        <a:bodyPr/>
        <a:lstStyle/>
        <a:p>
          <a:endParaRPr lang="en-IN"/>
        </a:p>
      </dgm:t>
    </dgm:pt>
    <dgm:pt modelId="{5EA4A20E-2089-4719-AB6A-CB4E4A548ED3}">
      <dgm:prSet custT="1"/>
      <dgm:spPr/>
      <dgm:t>
        <a:bodyPr/>
        <a:lstStyle/>
        <a:p>
          <a:r>
            <a:rPr lang="en-US" sz="1600" b="1" dirty="0" smtClean="0"/>
            <a:t>Next, I correlate the information with the receipt file and reclassify items from “N” to “S” they have had recent receipt</a:t>
          </a:r>
          <a:endParaRPr lang="en-IN" sz="1600" b="1" dirty="0"/>
        </a:p>
      </dgm:t>
    </dgm:pt>
    <dgm:pt modelId="{87F64B91-8A48-4A4E-AF38-13D643C2A50B}" type="parTrans" cxnId="{4517BCA0-EEE8-42E4-9E1E-F4C6ECD7DC6C}">
      <dgm:prSet/>
      <dgm:spPr/>
      <dgm:t>
        <a:bodyPr/>
        <a:lstStyle/>
        <a:p>
          <a:endParaRPr lang="en-IN"/>
        </a:p>
      </dgm:t>
    </dgm:pt>
    <dgm:pt modelId="{DC12F646-F9FE-4348-83D7-B653465F7B4A}" type="sibTrans" cxnId="{4517BCA0-EEE8-42E4-9E1E-F4C6ECD7DC6C}">
      <dgm:prSet/>
      <dgm:spPr/>
      <dgm:t>
        <a:bodyPr/>
        <a:lstStyle/>
        <a:p>
          <a:endParaRPr lang="en-IN"/>
        </a:p>
      </dgm:t>
    </dgm:pt>
    <dgm:pt modelId="{EB9EEBE1-AF27-411A-9E42-4520B0854EF6}">
      <dgm:prSet/>
      <dgm:spPr/>
      <dgm:t>
        <a:bodyPr/>
        <a:lstStyle/>
        <a:p>
          <a:r>
            <a:rPr lang="en-US" b="1" dirty="0" smtClean="0"/>
            <a:t>Opening Stock</a:t>
          </a:r>
          <a:endParaRPr lang="en-IN" b="1" dirty="0"/>
        </a:p>
      </dgm:t>
    </dgm:pt>
    <dgm:pt modelId="{8A354CFD-C91F-4CC8-8866-FAC4E11D0F99}" type="parTrans" cxnId="{06027F75-34BF-4EAD-BD03-7D86462B64BF}">
      <dgm:prSet/>
      <dgm:spPr/>
      <dgm:t>
        <a:bodyPr/>
        <a:lstStyle/>
        <a:p>
          <a:endParaRPr lang="en-IN"/>
        </a:p>
      </dgm:t>
    </dgm:pt>
    <dgm:pt modelId="{308CCCF2-737B-4D5A-BC9B-A3DDE3B17BB9}" type="sibTrans" cxnId="{06027F75-34BF-4EAD-BD03-7D86462B64BF}">
      <dgm:prSet/>
      <dgm:spPr/>
      <dgm:t>
        <a:bodyPr/>
        <a:lstStyle/>
        <a:p>
          <a:endParaRPr lang="en-IN"/>
        </a:p>
      </dgm:t>
    </dgm:pt>
    <dgm:pt modelId="{09671151-00E9-4A8D-A436-DA18652D5D9D}">
      <dgm:prSet custT="1"/>
      <dgm:spPr/>
      <dgm:t>
        <a:bodyPr/>
        <a:lstStyle/>
        <a:p>
          <a:r>
            <a:rPr lang="en-US" sz="1600" b="1" dirty="0" smtClean="0"/>
            <a:t>Additionally, I incorporate data from the opening file to identify if an item is an opening stock. And if there’s recent receipt, it is reclassified to “N” Again</a:t>
          </a:r>
          <a:endParaRPr lang="en-IN" sz="1600" b="1" dirty="0"/>
        </a:p>
      </dgm:t>
    </dgm:pt>
    <dgm:pt modelId="{26E821B3-97E8-45C2-BF04-0C3F9C2DD93D}" type="parTrans" cxnId="{E908E857-1F22-488E-8989-ACCF20FD2EB2}">
      <dgm:prSet/>
      <dgm:spPr/>
      <dgm:t>
        <a:bodyPr/>
        <a:lstStyle/>
        <a:p>
          <a:endParaRPr lang="en-IN"/>
        </a:p>
      </dgm:t>
    </dgm:pt>
    <dgm:pt modelId="{4A6A4E36-933E-41DF-9E65-897DDC798A16}" type="sibTrans" cxnId="{E908E857-1F22-488E-8989-ACCF20FD2EB2}">
      <dgm:prSet/>
      <dgm:spPr/>
      <dgm:t>
        <a:bodyPr/>
        <a:lstStyle/>
        <a:p>
          <a:endParaRPr lang="en-IN"/>
        </a:p>
      </dgm:t>
    </dgm:pt>
    <dgm:pt modelId="{CB0B51C7-5554-4DD1-B9CE-E97E1647533F}">
      <dgm:prSet/>
      <dgm:spPr/>
      <dgm:t>
        <a:bodyPr/>
        <a:lstStyle/>
        <a:p>
          <a:r>
            <a:rPr lang="en-US" b="1" dirty="0" smtClean="0"/>
            <a:t>NMI Prediction (consumption – real time)</a:t>
          </a:r>
          <a:endParaRPr lang="en-IN" b="1" dirty="0"/>
        </a:p>
      </dgm:t>
    </dgm:pt>
    <dgm:pt modelId="{EFEE78B0-2E5A-42B2-9936-370DF38E2BE1}" type="parTrans" cxnId="{4614CF0B-53C0-4EE6-9745-EA0ABC0EF64C}">
      <dgm:prSet/>
      <dgm:spPr/>
      <dgm:t>
        <a:bodyPr/>
        <a:lstStyle/>
        <a:p>
          <a:endParaRPr lang="en-IN"/>
        </a:p>
      </dgm:t>
    </dgm:pt>
    <dgm:pt modelId="{2F5BE72A-2CBD-4801-AADE-542930523339}" type="sibTrans" cxnId="{4614CF0B-53C0-4EE6-9745-EA0ABC0EF64C}">
      <dgm:prSet/>
      <dgm:spPr/>
      <dgm:t>
        <a:bodyPr/>
        <a:lstStyle/>
        <a:p>
          <a:endParaRPr lang="en-IN"/>
        </a:p>
      </dgm:t>
    </dgm:pt>
    <dgm:pt modelId="{119FFAB0-44DA-4E07-A5C3-1BCB79D9EE59}">
      <dgm:prSet custT="1"/>
      <dgm:spPr/>
      <dgm:t>
        <a:bodyPr/>
        <a:lstStyle/>
        <a:p>
          <a:r>
            <a:rPr lang="en-US" sz="1600" b="1" dirty="0" smtClean="0"/>
            <a:t>NMI Prediction( Real-time data for consumption to be map)) to get the desired result.</a:t>
          </a:r>
          <a:endParaRPr lang="en-IN" sz="1600" b="1" dirty="0"/>
        </a:p>
      </dgm:t>
    </dgm:pt>
    <dgm:pt modelId="{2B0901A4-D41D-47E0-AF2A-79587FCCA701}" type="parTrans" cxnId="{56F1F4E5-9602-4D7C-9CF1-AB767C15499E}">
      <dgm:prSet/>
      <dgm:spPr/>
      <dgm:t>
        <a:bodyPr/>
        <a:lstStyle/>
        <a:p>
          <a:endParaRPr lang="en-IN"/>
        </a:p>
      </dgm:t>
    </dgm:pt>
    <dgm:pt modelId="{BBC8864C-328C-45F7-A9B5-50B2519BC358}" type="sibTrans" cxnId="{56F1F4E5-9602-4D7C-9CF1-AB767C15499E}">
      <dgm:prSet/>
      <dgm:spPr/>
      <dgm:t>
        <a:bodyPr/>
        <a:lstStyle/>
        <a:p>
          <a:endParaRPr lang="en-IN"/>
        </a:p>
      </dgm:t>
    </dgm:pt>
    <dgm:pt modelId="{E6A1DB31-D630-4BFB-B1D4-A26DC6E263BD}" type="pres">
      <dgm:prSet presAssocID="{AB462523-5D81-4E1D-8059-B5955C05046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145A3A2-0B91-477C-A5EA-B941FAD7D6EA}" type="pres">
      <dgm:prSet presAssocID="{D821F048-F01E-423F-BCFF-77A503F44A45}" presName="parentLin" presStyleCnt="0"/>
      <dgm:spPr/>
    </dgm:pt>
    <dgm:pt modelId="{E5587A93-CC16-4749-8502-A10C37EB991D}" type="pres">
      <dgm:prSet presAssocID="{D821F048-F01E-423F-BCFF-77A503F44A45}" presName="parentLeftMargin" presStyleLbl="node1" presStyleIdx="0" presStyleCnt="5"/>
      <dgm:spPr/>
      <dgm:t>
        <a:bodyPr/>
        <a:lstStyle/>
        <a:p>
          <a:endParaRPr lang="en-IN"/>
        </a:p>
      </dgm:t>
    </dgm:pt>
    <dgm:pt modelId="{979700D5-15A0-461F-B313-553FE51317F3}" type="pres">
      <dgm:prSet presAssocID="{D821F048-F01E-423F-BCFF-77A503F44A4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BD38BFC-0774-459F-AAEE-655D673E6926}" type="pres">
      <dgm:prSet presAssocID="{D821F048-F01E-423F-BCFF-77A503F44A45}" presName="negativeSpace" presStyleCnt="0"/>
      <dgm:spPr/>
    </dgm:pt>
    <dgm:pt modelId="{5EAB9E38-244A-44C0-A8E6-D2E38A1F452F}" type="pres">
      <dgm:prSet presAssocID="{D821F048-F01E-423F-BCFF-77A503F44A45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CF602D6-C723-4156-A0DE-AA071BE95538}" type="pres">
      <dgm:prSet presAssocID="{28A40D50-BC55-4418-A75A-D98D23A3B888}" presName="spaceBetweenRectangles" presStyleCnt="0"/>
      <dgm:spPr/>
    </dgm:pt>
    <dgm:pt modelId="{3DF4AA24-CC56-4442-8228-4DDC73B8BDB7}" type="pres">
      <dgm:prSet presAssocID="{07365657-B97D-464B-9B5F-62DF7AB4C54F}" presName="parentLin" presStyleCnt="0"/>
      <dgm:spPr/>
    </dgm:pt>
    <dgm:pt modelId="{EC8D2C52-1CA9-4B75-88D7-4DE05F8ED042}" type="pres">
      <dgm:prSet presAssocID="{07365657-B97D-464B-9B5F-62DF7AB4C54F}" presName="parentLeftMargin" presStyleLbl="node1" presStyleIdx="0" presStyleCnt="5"/>
      <dgm:spPr/>
      <dgm:t>
        <a:bodyPr/>
        <a:lstStyle/>
        <a:p>
          <a:endParaRPr lang="en-IN"/>
        </a:p>
      </dgm:t>
    </dgm:pt>
    <dgm:pt modelId="{6B56C509-E507-481E-A074-BC46609C904B}" type="pres">
      <dgm:prSet presAssocID="{07365657-B97D-464B-9B5F-62DF7AB4C54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74D7C15-EE6E-47F4-BF33-E40352D0FB92}" type="pres">
      <dgm:prSet presAssocID="{07365657-B97D-464B-9B5F-62DF7AB4C54F}" presName="negativeSpace" presStyleCnt="0"/>
      <dgm:spPr/>
    </dgm:pt>
    <dgm:pt modelId="{D1CE5540-E7E0-4827-8279-8DAA76A970B6}" type="pres">
      <dgm:prSet presAssocID="{07365657-B97D-464B-9B5F-62DF7AB4C54F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68F821D-FACF-405E-9328-B9014008AFE9}" type="pres">
      <dgm:prSet presAssocID="{72B1AC5F-DF8E-482C-9F97-1A4A7263738C}" presName="spaceBetweenRectangles" presStyleCnt="0"/>
      <dgm:spPr/>
    </dgm:pt>
    <dgm:pt modelId="{BFF02827-F7ED-41D0-8EDA-23EC5653E858}" type="pres">
      <dgm:prSet presAssocID="{1D8C86E4-A065-4185-BD48-43E227D5668F}" presName="parentLin" presStyleCnt="0"/>
      <dgm:spPr/>
    </dgm:pt>
    <dgm:pt modelId="{6F200397-145A-4C2E-BD5D-6810C43456E2}" type="pres">
      <dgm:prSet presAssocID="{1D8C86E4-A065-4185-BD48-43E227D5668F}" presName="parentLeftMargin" presStyleLbl="node1" presStyleIdx="1" presStyleCnt="5"/>
      <dgm:spPr/>
      <dgm:t>
        <a:bodyPr/>
        <a:lstStyle/>
        <a:p>
          <a:endParaRPr lang="en-IN"/>
        </a:p>
      </dgm:t>
    </dgm:pt>
    <dgm:pt modelId="{634784B4-629F-4C48-9BA8-B288A645EF29}" type="pres">
      <dgm:prSet presAssocID="{1D8C86E4-A065-4185-BD48-43E227D5668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89F50D0-ED47-4FC6-ABB4-1552124A6C6E}" type="pres">
      <dgm:prSet presAssocID="{1D8C86E4-A065-4185-BD48-43E227D5668F}" presName="negativeSpace" presStyleCnt="0"/>
      <dgm:spPr/>
    </dgm:pt>
    <dgm:pt modelId="{D659BDCE-3AA3-4967-B4AE-EAD5460610D2}" type="pres">
      <dgm:prSet presAssocID="{1D8C86E4-A065-4185-BD48-43E227D5668F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7494A1B-219B-4BA1-844F-E1C6AC17CA9A}" type="pres">
      <dgm:prSet presAssocID="{834754E8-BE76-4527-9888-B5B01C3FBF72}" presName="spaceBetweenRectangles" presStyleCnt="0"/>
      <dgm:spPr/>
    </dgm:pt>
    <dgm:pt modelId="{DBFD6682-C9C0-4522-B959-B57688A74C83}" type="pres">
      <dgm:prSet presAssocID="{EB9EEBE1-AF27-411A-9E42-4520B0854EF6}" presName="parentLin" presStyleCnt="0"/>
      <dgm:spPr/>
    </dgm:pt>
    <dgm:pt modelId="{D84637F8-6BD5-4815-91FB-6298FA8BFD4E}" type="pres">
      <dgm:prSet presAssocID="{EB9EEBE1-AF27-411A-9E42-4520B0854EF6}" presName="parentLeftMargin" presStyleLbl="node1" presStyleIdx="2" presStyleCnt="5"/>
      <dgm:spPr/>
      <dgm:t>
        <a:bodyPr/>
        <a:lstStyle/>
        <a:p>
          <a:endParaRPr lang="en-IN"/>
        </a:p>
      </dgm:t>
    </dgm:pt>
    <dgm:pt modelId="{BB9D4FB6-FF20-40F8-A226-6C4CB1D6FCE3}" type="pres">
      <dgm:prSet presAssocID="{EB9EEBE1-AF27-411A-9E42-4520B0854EF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349B91-A5F9-4631-8DF6-295229B25D34}" type="pres">
      <dgm:prSet presAssocID="{EB9EEBE1-AF27-411A-9E42-4520B0854EF6}" presName="negativeSpace" presStyleCnt="0"/>
      <dgm:spPr/>
    </dgm:pt>
    <dgm:pt modelId="{84ACACBA-6A64-4D8C-AAA0-E9CA64D3E7D4}" type="pres">
      <dgm:prSet presAssocID="{EB9EEBE1-AF27-411A-9E42-4520B0854EF6}" presName="childText" presStyleLbl="conFgAcc1" presStyleIdx="3" presStyleCnt="5" custLinFactNeighborX="230" custLinFactNeighborY="1436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4987B50-AA7D-4B9E-9BBE-1AD4C6B6EF93}" type="pres">
      <dgm:prSet presAssocID="{308CCCF2-737B-4D5A-BC9B-A3DDE3B17BB9}" presName="spaceBetweenRectangles" presStyleCnt="0"/>
      <dgm:spPr/>
    </dgm:pt>
    <dgm:pt modelId="{E3447BF5-F4E3-45E0-94D4-5BDFA123302A}" type="pres">
      <dgm:prSet presAssocID="{CB0B51C7-5554-4DD1-B9CE-E97E1647533F}" presName="parentLin" presStyleCnt="0"/>
      <dgm:spPr/>
    </dgm:pt>
    <dgm:pt modelId="{EC4BAB88-3F00-4D6F-9E31-EEB57CF94CF6}" type="pres">
      <dgm:prSet presAssocID="{CB0B51C7-5554-4DD1-B9CE-E97E1647533F}" presName="parentLeftMargin" presStyleLbl="node1" presStyleIdx="3" presStyleCnt="5"/>
      <dgm:spPr/>
      <dgm:t>
        <a:bodyPr/>
        <a:lstStyle/>
        <a:p>
          <a:endParaRPr lang="en-IN"/>
        </a:p>
      </dgm:t>
    </dgm:pt>
    <dgm:pt modelId="{B13F48A4-D116-4FF5-840B-BDDA996F84BA}" type="pres">
      <dgm:prSet presAssocID="{CB0B51C7-5554-4DD1-B9CE-E97E1647533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27990D4-D201-42D4-8CCE-77635492A473}" type="pres">
      <dgm:prSet presAssocID="{CB0B51C7-5554-4DD1-B9CE-E97E1647533F}" presName="negativeSpace" presStyleCnt="0"/>
      <dgm:spPr/>
    </dgm:pt>
    <dgm:pt modelId="{06AF3249-0C23-4EA0-8E8F-A5AC9D129D35}" type="pres">
      <dgm:prSet presAssocID="{CB0B51C7-5554-4DD1-B9CE-E97E1647533F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C67BAB2-021D-4F1D-9E74-9303CB9C8BCC}" type="presOf" srcId="{D821F048-F01E-423F-BCFF-77A503F44A45}" destId="{979700D5-15A0-461F-B313-553FE51317F3}" srcOrd="1" destOrd="0" presId="urn:microsoft.com/office/officeart/2005/8/layout/list1"/>
    <dgm:cxn modelId="{4ADBA564-BCF9-4450-9AC7-4CB3AE656A8F}" type="presOf" srcId="{AD5B48A9-4C27-4E9E-9000-6A2D1FE1B3BE}" destId="{D1CE5540-E7E0-4827-8279-8DAA76A970B6}" srcOrd="0" destOrd="0" presId="urn:microsoft.com/office/officeart/2005/8/layout/list1"/>
    <dgm:cxn modelId="{70239B9C-1217-4579-BE5E-13024BF2F66D}" type="presOf" srcId="{09671151-00E9-4A8D-A436-DA18652D5D9D}" destId="{84ACACBA-6A64-4D8C-AAA0-E9CA64D3E7D4}" srcOrd="0" destOrd="0" presId="urn:microsoft.com/office/officeart/2005/8/layout/list1"/>
    <dgm:cxn modelId="{8F2C5589-4BAF-4B79-80F2-4AD150F0CFFF}" type="presOf" srcId="{EB9EEBE1-AF27-411A-9E42-4520B0854EF6}" destId="{D84637F8-6BD5-4815-91FB-6298FA8BFD4E}" srcOrd="0" destOrd="0" presId="urn:microsoft.com/office/officeart/2005/8/layout/list1"/>
    <dgm:cxn modelId="{EC67BECE-6F37-4F9B-A5C4-3D1E370D0D6C}" type="presOf" srcId="{1D8C86E4-A065-4185-BD48-43E227D5668F}" destId="{6F200397-145A-4C2E-BD5D-6810C43456E2}" srcOrd="0" destOrd="0" presId="urn:microsoft.com/office/officeart/2005/8/layout/list1"/>
    <dgm:cxn modelId="{7DF62291-9BD2-47B6-9544-8AC635DD8AE5}" type="presOf" srcId="{07365657-B97D-464B-9B5F-62DF7AB4C54F}" destId="{EC8D2C52-1CA9-4B75-88D7-4DE05F8ED042}" srcOrd="0" destOrd="0" presId="urn:microsoft.com/office/officeart/2005/8/layout/list1"/>
    <dgm:cxn modelId="{EE969F07-622D-4BE4-95A3-1684103403D9}" type="presOf" srcId="{827FAFDC-80E1-4C46-805C-42ECAF2D4300}" destId="{5EAB9E38-244A-44C0-A8E6-D2E38A1F452F}" srcOrd="0" destOrd="0" presId="urn:microsoft.com/office/officeart/2005/8/layout/list1"/>
    <dgm:cxn modelId="{C949DB59-77F5-4870-8868-2DDC0B62FFAD}" srcId="{07365657-B97D-464B-9B5F-62DF7AB4C54F}" destId="{AD5B48A9-4C27-4E9E-9000-6A2D1FE1B3BE}" srcOrd="0" destOrd="0" parTransId="{D96213DD-D0C0-46C4-A8E0-248B4BA34AF5}" sibTransId="{F5B358B8-449C-48FF-A8DF-396BC39DD299}"/>
    <dgm:cxn modelId="{B3D8855D-BFDB-4768-88AB-C421F08F0C5F}" srcId="{AB462523-5D81-4E1D-8059-B5955C050465}" destId="{07365657-B97D-464B-9B5F-62DF7AB4C54F}" srcOrd="1" destOrd="0" parTransId="{C925ADBD-B9A6-4FEA-983D-10B1052740FD}" sibTransId="{72B1AC5F-DF8E-482C-9F97-1A4A7263738C}"/>
    <dgm:cxn modelId="{4D5CDED4-EBC7-4EBF-A85A-D715134C24AE}" srcId="{AB462523-5D81-4E1D-8059-B5955C050465}" destId="{D821F048-F01E-423F-BCFF-77A503F44A45}" srcOrd="0" destOrd="0" parTransId="{ABCF9CC8-ABFA-45BC-972B-D2B0D2B5DA4A}" sibTransId="{28A40D50-BC55-4418-A75A-D98D23A3B888}"/>
    <dgm:cxn modelId="{39579EED-4330-4226-A57A-4C227F66EFB9}" type="presOf" srcId="{CB0B51C7-5554-4DD1-B9CE-E97E1647533F}" destId="{B13F48A4-D116-4FF5-840B-BDDA996F84BA}" srcOrd="1" destOrd="0" presId="urn:microsoft.com/office/officeart/2005/8/layout/list1"/>
    <dgm:cxn modelId="{A60A989D-45CD-4D9C-AE07-856167C80860}" srcId="{D821F048-F01E-423F-BCFF-77A503F44A45}" destId="{827FAFDC-80E1-4C46-805C-42ECAF2D4300}" srcOrd="0" destOrd="0" parTransId="{E9A65F3F-BF32-4371-B8FF-63CBDAA58C0F}" sibTransId="{6D0A01C8-76D3-45BF-8CF9-6C85FEFD1663}"/>
    <dgm:cxn modelId="{E908E857-1F22-488E-8989-ACCF20FD2EB2}" srcId="{EB9EEBE1-AF27-411A-9E42-4520B0854EF6}" destId="{09671151-00E9-4A8D-A436-DA18652D5D9D}" srcOrd="0" destOrd="0" parTransId="{26E821B3-97E8-45C2-BF04-0C3F9C2DD93D}" sibTransId="{4A6A4E36-933E-41DF-9E65-897DDC798A16}"/>
    <dgm:cxn modelId="{E1B9B246-6443-491D-9A6B-8A53054B0180}" type="presOf" srcId="{CB0B51C7-5554-4DD1-B9CE-E97E1647533F}" destId="{EC4BAB88-3F00-4D6F-9E31-EEB57CF94CF6}" srcOrd="0" destOrd="0" presId="urn:microsoft.com/office/officeart/2005/8/layout/list1"/>
    <dgm:cxn modelId="{56F1F4E5-9602-4D7C-9CF1-AB767C15499E}" srcId="{CB0B51C7-5554-4DD1-B9CE-E97E1647533F}" destId="{119FFAB0-44DA-4E07-A5C3-1BCB79D9EE59}" srcOrd="0" destOrd="0" parTransId="{2B0901A4-D41D-47E0-AF2A-79587FCCA701}" sibTransId="{BBC8864C-328C-45F7-A9B5-50B2519BC358}"/>
    <dgm:cxn modelId="{4517BCA0-EEE8-42E4-9E1E-F4C6ECD7DC6C}" srcId="{1D8C86E4-A065-4185-BD48-43E227D5668F}" destId="{5EA4A20E-2089-4719-AB6A-CB4E4A548ED3}" srcOrd="0" destOrd="0" parTransId="{87F64B91-8A48-4A4E-AF38-13D643C2A50B}" sibTransId="{DC12F646-F9FE-4348-83D7-B653465F7B4A}"/>
    <dgm:cxn modelId="{4614CF0B-53C0-4EE6-9745-EA0ABC0EF64C}" srcId="{AB462523-5D81-4E1D-8059-B5955C050465}" destId="{CB0B51C7-5554-4DD1-B9CE-E97E1647533F}" srcOrd="4" destOrd="0" parTransId="{EFEE78B0-2E5A-42B2-9936-370DF38E2BE1}" sibTransId="{2F5BE72A-2CBD-4801-AADE-542930523339}"/>
    <dgm:cxn modelId="{06027F75-34BF-4EAD-BD03-7D86462B64BF}" srcId="{AB462523-5D81-4E1D-8059-B5955C050465}" destId="{EB9EEBE1-AF27-411A-9E42-4520B0854EF6}" srcOrd="3" destOrd="0" parTransId="{8A354CFD-C91F-4CC8-8866-FAC4E11D0F99}" sibTransId="{308CCCF2-737B-4D5A-BC9B-A3DDE3B17BB9}"/>
    <dgm:cxn modelId="{518A9DBB-6728-4703-9860-2B88C1602AB3}" type="presOf" srcId="{07365657-B97D-464B-9B5F-62DF7AB4C54F}" destId="{6B56C509-E507-481E-A074-BC46609C904B}" srcOrd="1" destOrd="0" presId="urn:microsoft.com/office/officeart/2005/8/layout/list1"/>
    <dgm:cxn modelId="{E3E5E30E-52B3-493D-B92F-F28F4BDCF8F2}" srcId="{AB462523-5D81-4E1D-8059-B5955C050465}" destId="{1D8C86E4-A065-4185-BD48-43E227D5668F}" srcOrd="2" destOrd="0" parTransId="{144B1219-DBF3-451F-B663-C4E38D6A0C26}" sibTransId="{834754E8-BE76-4527-9888-B5B01C3FBF72}"/>
    <dgm:cxn modelId="{28E970B0-9056-43E7-B5DD-CAF747754697}" type="presOf" srcId="{AB462523-5D81-4E1D-8059-B5955C050465}" destId="{E6A1DB31-D630-4BFB-B1D4-A26DC6E263BD}" srcOrd="0" destOrd="0" presId="urn:microsoft.com/office/officeart/2005/8/layout/list1"/>
    <dgm:cxn modelId="{A6F56C24-A00A-4CF5-97A4-556C11BCB09F}" type="presOf" srcId="{1D8C86E4-A065-4185-BD48-43E227D5668F}" destId="{634784B4-629F-4C48-9BA8-B288A645EF29}" srcOrd="1" destOrd="0" presId="urn:microsoft.com/office/officeart/2005/8/layout/list1"/>
    <dgm:cxn modelId="{91D33F1A-88D8-4C80-8191-548971578BDC}" type="presOf" srcId="{EB9EEBE1-AF27-411A-9E42-4520B0854EF6}" destId="{BB9D4FB6-FF20-40F8-A226-6C4CB1D6FCE3}" srcOrd="1" destOrd="0" presId="urn:microsoft.com/office/officeart/2005/8/layout/list1"/>
    <dgm:cxn modelId="{8BE1AF87-3832-4B51-B4DB-95F34E4A8BC7}" type="presOf" srcId="{119FFAB0-44DA-4E07-A5C3-1BCB79D9EE59}" destId="{06AF3249-0C23-4EA0-8E8F-A5AC9D129D35}" srcOrd="0" destOrd="0" presId="urn:microsoft.com/office/officeart/2005/8/layout/list1"/>
    <dgm:cxn modelId="{290EE363-4970-45E8-A108-0EEA66037FEC}" type="presOf" srcId="{5EA4A20E-2089-4719-AB6A-CB4E4A548ED3}" destId="{D659BDCE-3AA3-4967-B4AE-EAD5460610D2}" srcOrd="0" destOrd="0" presId="urn:microsoft.com/office/officeart/2005/8/layout/list1"/>
    <dgm:cxn modelId="{B6AF3F35-D74E-4D48-A556-8437FDA494B6}" type="presOf" srcId="{D821F048-F01E-423F-BCFF-77A503F44A45}" destId="{E5587A93-CC16-4749-8502-A10C37EB991D}" srcOrd="0" destOrd="0" presId="urn:microsoft.com/office/officeart/2005/8/layout/list1"/>
    <dgm:cxn modelId="{8C3A5253-8924-4AEA-9CC1-7CA1D6935EB9}" type="presParOf" srcId="{E6A1DB31-D630-4BFB-B1D4-A26DC6E263BD}" destId="{3145A3A2-0B91-477C-A5EA-B941FAD7D6EA}" srcOrd="0" destOrd="0" presId="urn:microsoft.com/office/officeart/2005/8/layout/list1"/>
    <dgm:cxn modelId="{B219305C-95C4-450F-8AC7-37C575FCC2E5}" type="presParOf" srcId="{3145A3A2-0B91-477C-A5EA-B941FAD7D6EA}" destId="{E5587A93-CC16-4749-8502-A10C37EB991D}" srcOrd="0" destOrd="0" presId="urn:microsoft.com/office/officeart/2005/8/layout/list1"/>
    <dgm:cxn modelId="{D7B79490-B534-4D65-B15C-B38DE15ECE53}" type="presParOf" srcId="{3145A3A2-0B91-477C-A5EA-B941FAD7D6EA}" destId="{979700D5-15A0-461F-B313-553FE51317F3}" srcOrd="1" destOrd="0" presId="urn:microsoft.com/office/officeart/2005/8/layout/list1"/>
    <dgm:cxn modelId="{0892DC91-B77B-43FE-98AA-4A1698D20715}" type="presParOf" srcId="{E6A1DB31-D630-4BFB-B1D4-A26DC6E263BD}" destId="{8BD38BFC-0774-459F-AAEE-655D673E6926}" srcOrd="1" destOrd="0" presId="urn:microsoft.com/office/officeart/2005/8/layout/list1"/>
    <dgm:cxn modelId="{CB945640-0B77-4102-80EF-C4E781034EFF}" type="presParOf" srcId="{E6A1DB31-D630-4BFB-B1D4-A26DC6E263BD}" destId="{5EAB9E38-244A-44C0-A8E6-D2E38A1F452F}" srcOrd="2" destOrd="0" presId="urn:microsoft.com/office/officeart/2005/8/layout/list1"/>
    <dgm:cxn modelId="{7D4FA255-CBA4-4905-93AC-D8FF7FC9C041}" type="presParOf" srcId="{E6A1DB31-D630-4BFB-B1D4-A26DC6E263BD}" destId="{CCF602D6-C723-4156-A0DE-AA071BE95538}" srcOrd="3" destOrd="0" presId="urn:microsoft.com/office/officeart/2005/8/layout/list1"/>
    <dgm:cxn modelId="{DA0E8B57-AD73-4D3E-882F-9D8161035DDB}" type="presParOf" srcId="{E6A1DB31-D630-4BFB-B1D4-A26DC6E263BD}" destId="{3DF4AA24-CC56-4442-8228-4DDC73B8BDB7}" srcOrd="4" destOrd="0" presId="urn:microsoft.com/office/officeart/2005/8/layout/list1"/>
    <dgm:cxn modelId="{2B564BC0-E68F-44B7-9C9D-519155E38F99}" type="presParOf" srcId="{3DF4AA24-CC56-4442-8228-4DDC73B8BDB7}" destId="{EC8D2C52-1CA9-4B75-88D7-4DE05F8ED042}" srcOrd="0" destOrd="0" presId="urn:microsoft.com/office/officeart/2005/8/layout/list1"/>
    <dgm:cxn modelId="{A767E906-7EB1-4779-8758-0D3C1DE20E6F}" type="presParOf" srcId="{3DF4AA24-CC56-4442-8228-4DDC73B8BDB7}" destId="{6B56C509-E507-481E-A074-BC46609C904B}" srcOrd="1" destOrd="0" presId="urn:microsoft.com/office/officeart/2005/8/layout/list1"/>
    <dgm:cxn modelId="{B43F8643-0FDC-49D7-AFA2-D96C08AA22D8}" type="presParOf" srcId="{E6A1DB31-D630-4BFB-B1D4-A26DC6E263BD}" destId="{374D7C15-EE6E-47F4-BF33-E40352D0FB92}" srcOrd="5" destOrd="0" presId="urn:microsoft.com/office/officeart/2005/8/layout/list1"/>
    <dgm:cxn modelId="{27A529F5-D085-4EFD-A8D7-95791A73F4F2}" type="presParOf" srcId="{E6A1DB31-D630-4BFB-B1D4-A26DC6E263BD}" destId="{D1CE5540-E7E0-4827-8279-8DAA76A970B6}" srcOrd="6" destOrd="0" presId="urn:microsoft.com/office/officeart/2005/8/layout/list1"/>
    <dgm:cxn modelId="{3B70824F-D7B3-4DE7-B846-7F47B81DA0A1}" type="presParOf" srcId="{E6A1DB31-D630-4BFB-B1D4-A26DC6E263BD}" destId="{368F821D-FACF-405E-9328-B9014008AFE9}" srcOrd="7" destOrd="0" presId="urn:microsoft.com/office/officeart/2005/8/layout/list1"/>
    <dgm:cxn modelId="{EF4C1EBE-3537-48F9-9578-DCB8D3444C07}" type="presParOf" srcId="{E6A1DB31-D630-4BFB-B1D4-A26DC6E263BD}" destId="{BFF02827-F7ED-41D0-8EDA-23EC5653E858}" srcOrd="8" destOrd="0" presId="urn:microsoft.com/office/officeart/2005/8/layout/list1"/>
    <dgm:cxn modelId="{29F0A1AF-96F8-4903-9830-C2EF0E5970E6}" type="presParOf" srcId="{BFF02827-F7ED-41D0-8EDA-23EC5653E858}" destId="{6F200397-145A-4C2E-BD5D-6810C43456E2}" srcOrd="0" destOrd="0" presId="urn:microsoft.com/office/officeart/2005/8/layout/list1"/>
    <dgm:cxn modelId="{EA844DE0-6A9D-497E-ADF7-0EC630627052}" type="presParOf" srcId="{BFF02827-F7ED-41D0-8EDA-23EC5653E858}" destId="{634784B4-629F-4C48-9BA8-B288A645EF29}" srcOrd="1" destOrd="0" presId="urn:microsoft.com/office/officeart/2005/8/layout/list1"/>
    <dgm:cxn modelId="{507E51BE-459A-4238-AACB-5F4119F4DD0C}" type="presParOf" srcId="{E6A1DB31-D630-4BFB-B1D4-A26DC6E263BD}" destId="{F89F50D0-ED47-4FC6-ABB4-1552124A6C6E}" srcOrd="9" destOrd="0" presId="urn:microsoft.com/office/officeart/2005/8/layout/list1"/>
    <dgm:cxn modelId="{3BCB399F-9136-4255-87B7-494BDFC14704}" type="presParOf" srcId="{E6A1DB31-D630-4BFB-B1D4-A26DC6E263BD}" destId="{D659BDCE-3AA3-4967-B4AE-EAD5460610D2}" srcOrd="10" destOrd="0" presId="urn:microsoft.com/office/officeart/2005/8/layout/list1"/>
    <dgm:cxn modelId="{ECC73898-2A79-4D22-8E29-178FF052E51F}" type="presParOf" srcId="{E6A1DB31-D630-4BFB-B1D4-A26DC6E263BD}" destId="{87494A1B-219B-4BA1-844F-E1C6AC17CA9A}" srcOrd="11" destOrd="0" presId="urn:microsoft.com/office/officeart/2005/8/layout/list1"/>
    <dgm:cxn modelId="{CCC5E949-2353-4E7B-91B8-699826275F68}" type="presParOf" srcId="{E6A1DB31-D630-4BFB-B1D4-A26DC6E263BD}" destId="{DBFD6682-C9C0-4522-B959-B57688A74C83}" srcOrd="12" destOrd="0" presId="urn:microsoft.com/office/officeart/2005/8/layout/list1"/>
    <dgm:cxn modelId="{A14CB4CB-AC5E-4A09-9179-C8B3C7300755}" type="presParOf" srcId="{DBFD6682-C9C0-4522-B959-B57688A74C83}" destId="{D84637F8-6BD5-4815-91FB-6298FA8BFD4E}" srcOrd="0" destOrd="0" presId="urn:microsoft.com/office/officeart/2005/8/layout/list1"/>
    <dgm:cxn modelId="{255760EC-C405-4F9C-8736-D48FB292646D}" type="presParOf" srcId="{DBFD6682-C9C0-4522-B959-B57688A74C83}" destId="{BB9D4FB6-FF20-40F8-A226-6C4CB1D6FCE3}" srcOrd="1" destOrd="0" presId="urn:microsoft.com/office/officeart/2005/8/layout/list1"/>
    <dgm:cxn modelId="{91AA6584-3FAC-4122-9AD9-3E7313E9800C}" type="presParOf" srcId="{E6A1DB31-D630-4BFB-B1D4-A26DC6E263BD}" destId="{AC349B91-A5F9-4631-8DF6-295229B25D34}" srcOrd="13" destOrd="0" presId="urn:microsoft.com/office/officeart/2005/8/layout/list1"/>
    <dgm:cxn modelId="{38EDE025-4797-4357-9BE4-7A26CC01E41C}" type="presParOf" srcId="{E6A1DB31-D630-4BFB-B1D4-A26DC6E263BD}" destId="{84ACACBA-6A64-4D8C-AAA0-E9CA64D3E7D4}" srcOrd="14" destOrd="0" presId="urn:microsoft.com/office/officeart/2005/8/layout/list1"/>
    <dgm:cxn modelId="{233DF6EC-80D5-43AA-AAB5-431767C94317}" type="presParOf" srcId="{E6A1DB31-D630-4BFB-B1D4-A26DC6E263BD}" destId="{54987B50-AA7D-4B9E-9BBE-1AD4C6B6EF93}" srcOrd="15" destOrd="0" presId="urn:microsoft.com/office/officeart/2005/8/layout/list1"/>
    <dgm:cxn modelId="{69D487E3-0695-4387-B2B6-F87122D784A3}" type="presParOf" srcId="{E6A1DB31-D630-4BFB-B1D4-A26DC6E263BD}" destId="{E3447BF5-F4E3-45E0-94D4-5BDFA123302A}" srcOrd="16" destOrd="0" presId="urn:microsoft.com/office/officeart/2005/8/layout/list1"/>
    <dgm:cxn modelId="{AA247188-F568-417D-99A0-6A7C80890781}" type="presParOf" srcId="{E3447BF5-F4E3-45E0-94D4-5BDFA123302A}" destId="{EC4BAB88-3F00-4D6F-9E31-EEB57CF94CF6}" srcOrd="0" destOrd="0" presId="urn:microsoft.com/office/officeart/2005/8/layout/list1"/>
    <dgm:cxn modelId="{3CA2C1D1-B663-442D-9CD7-55955A474DA7}" type="presParOf" srcId="{E3447BF5-F4E3-45E0-94D4-5BDFA123302A}" destId="{B13F48A4-D116-4FF5-840B-BDDA996F84BA}" srcOrd="1" destOrd="0" presId="urn:microsoft.com/office/officeart/2005/8/layout/list1"/>
    <dgm:cxn modelId="{8E950F9B-EBD5-4877-BD0A-5B16B8FB91C8}" type="presParOf" srcId="{E6A1DB31-D630-4BFB-B1D4-A26DC6E263BD}" destId="{627990D4-D201-42D4-8CCE-77635492A473}" srcOrd="17" destOrd="0" presId="urn:microsoft.com/office/officeart/2005/8/layout/list1"/>
    <dgm:cxn modelId="{FEDBFD9C-73D5-425F-A771-4C55C43B8C0E}" type="presParOf" srcId="{E6A1DB31-D630-4BFB-B1D4-A26DC6E263BD}" destId="{06AF3249-0C23-4EA0-8E8F-A5AC9D129D3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226DD-D0A9-41C5-8901-93A482338088}" type="doc">
      <dgm:prSet loTypeId="urn:microsoft.com/office/officeart/2005/8/layout/orgChart1" loCatId="hierarchy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CA93B18-F90C-43DC-974E-E1917ED2C86A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Data</a:t>
          </a:r>
        </a:p>
        <a:p>
          <a:endParaRPr lang="en-US" dirty="0" smtClean="0"/>
        </a:p>
        <a:p>
          <a:endParaRPr lang="en-IN" dirty="0"/>
        </a:p>
      </dgm:t>
    </dgm:pt>
    <dgm:pt modelId="{7CDA7D77-3686-4DFB-B6F6-21C7138ADFD8}" type="parTrans" cxnId="{9CEE095A-082E-414A-9880-CA5A574FF883}">
      <dgm:prSet/>
      <dgm:spPr/>
      <dgm:t>
        <a:bodyPr/>
        <a:lstStyle/>
        <a:p>
          <a:endParaRPr lang="en-IN"/>
        </a:p>
      </dgm:t>
    </dgm:pt>
    <dgm:pt modelId="{460157A8-3734-4494-9181-47D92A595572}" type="sibTrans" cxnId="{9CEE095A-082E-414A-9880-CA5A574FF883}">
      <dgm:prSet/>
      <dgm:spPr/>
      <dgm:t>
        <a:bodyPr/>
        <a:lstStyle/>
        <a:p>
          <a:endParaRPr lang="en-IN"/>
        </a:p>
      </dgm:t>
    </dgm:pt>
    <dgm:pt modelId="{CE0CB86F-BB75-4BCC-BB62-DF78EE4C513D}" type="asst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Background</a:t>
          </a:r>
        </a:p>
        <a:p>
          <a:endParaRPr lang="en-US" dirty="0" smtClean="0"/>
        </a:p>
        <a:p>
          <a:endParaRPr lang="en-IN" dirty="0"/>
        </a:p>
      </dgm:t>
    </dgm:pt>
    <dgm:pt modelId="{1465B0A2-3893-4A8E-8D0E-83F314679B2A}" type="parTrans" cxnId="{0C841330-8B58-479D-9AC9-BA6D9BA6C9BF}">
      <dgm:prSet/>
      <dgm:spPr/>
      <dgm:t>
        <a:bodyPr/>
        <a:lstStyle/>
        <a:p>
          <a:endParaRPr lang="en-IN"/>
        </a:p>
      </dgm:t>
    </dgm:pt>
    <dgm:pt modelId="{DE3391BE-93CE-4E57-AF87-5B6A9CD78C9D}" type="sibTrans" cxnId="{0C841330-8B58-479D-9AC9-BA6D9BA6C9BF}">
      <dgm:prSet/>
      <dgm:spPr/>
      <dgm:t>
        <a:bodyPr/>
        <a:lstStyle/>
        <a:p>
          <a:endParaRPr lang="en-IN"/>
        </a:p>
      </dgm:t>
    </dgm:pt>
    <dgm:pt modelId="{8D03DF03-1DCB-4AAE-B5CC-FBACBBE8403B}">
      <dgm:prSet phldrT="[Text]" custT="1"/>
      <dgm:spPr/>
      <dgm:t>
        <a:bodyPr>
          <a:sp3d extrusionH="57150">
            <a:bevelT w="38100" h="38100" prst="relaxedInset"/>
          </a:sp3d>
        </a:bodyPr>
        <a:lstStyle/>
        <a:p>
          <a:r>
            <a:rPr lang="en-US" sz="2500" b="1" dirty="0" smtClean="0">
              <a:latin typeface="Arial" panose="020B0604020202020204" pitchFamily="34" charset="0"/>
              <a:cs typeface="Arial" panose="020B0604020202020204" pitchFamily="34" charset="0"/>
            </a:rPr>
            <a:t>Final</a:t>
          </a:r>
        </a:p>
        <a:p>
          <a:endParaRPr lang="en-IN" sz="3500" b="1" dirty="0">
            <a:ln>
              <a:solidFill>
                <a:srgbClr val="7030A0"/>
              </a:solidFill>
            </a:ln>
          </a:endParaRPr>
        </a:p>
      </dgm:t>
    </dgm:pt>
    <dgm:pt modelId="{EA4E7123-DB84-45CD-BBC3-BC10124D1F09}" type="parTrans" cxnId="{727702C9-78FF-4148-A9CF-4DDA14026BD0}">
      <dgm:prSet/>
      <dgm:spPr/>
      <dgm:t>
        <a:bodyPr/>
        <a:lstStyle/>
        <a:p>
          <a:endParaRPr lang="en-IN"/>
        </a:p>
      </dgm:t>
    </dgm:pt>
    <dgm:pt modelId="{B5F28D5D-1DAE-42A3-A632-2F19EDFE050F}" type="sibTrans" cxnId="{727702C9-78FF-4148-A9CF-4DDA14026BD0}">
      <dgm:prSet/>
      <dgm:spPr/>
      <dgm:t>
        <a:bodyPr/>
        <a:lstStyle/>
        <a:p>
          <a:endParaRPr lang="en-IN"/>
        </a:p>
      </dgm:t>
    </dgm:pt>
    <dgm:pt modelId="{A7429651-CC1C-4BA7-818D-67B7D59D82EB}">
      <dgm:prSet phldrT="[Text]" custT="1"/>
      <dgm:spPr/>
      <dgm:t>
        <a:bodyPr/>
        <a:lstStyle/>
        <a:p>
          <a:r>
            <a:rPr lang="en-US" sz="2500" b="1" dirty="0" smtClean="0">
              <a:latin typeface="Arial" panose="020B0604020202020204" pitchFamily="34" charset="0"/>
              <a:cs typeface="Arial" panose="020B0604020202020204" pitchFamily="34" charset="0"/>
            </a:rPr>
            <a:t>Prediction</a:t>
          </a:r>
        </a:p>
        <a:p>
          <a:endParaRPr lang="en-IN" sz="3500" b="1" dirty="0">
            <a:ln>
              <a:solidFill>
                <a:srgbClr val="7030A0"/>
              </a:solidFill>
            </a:ln>
          </a:endParaRPr>
        </a:p>
      </dgm:t>
    </dgm:pt>
    <dgm:pt modelId="{59F7040C-25A2-421C-86DF-886CC417D485}" type="parTrans" cxnId="{CCDBE560-6CA9-445A-AC80-2E2F12FCB393}">
      <dgm:prSet/>
      <dgm:spPr/>
      <dgm:t>
        <a:bodyPr/>
        <a:lstStyle/>
        <a:p>
          <a:endParaRPr lang="en-IN"/>
        </a:p>
      </dgm:t>
    </dgm:pt>
    <dgm:pt modelId="{DB20DEDA-3451-4C26-8F6C-E751E65BC5FF}" type="sibTrans" cxnId="{CCDBE560-6CA9-445A-AC80-2E2F12FCB393}">
      <dgm:prSet/>
      <dgm:spPr/>
      <dgm:t>
        <a:bodyPr/>
        <a:lstStyle/>
        <a:p>
          <a:endParaRPr lang="en-IN"/>
        </a:p>
      </dgm:t>
    </dgm:pt>
    <dgm:pt modelId="{EC35460B-8781-4788-B348-576C232C8FCA}" type="pres">
      <dgm:prSet presAssocID="{E5C226DD-D0A9-41C5-8901-93A4823380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D398AFA2-9DA4-48E0-AFF3-33BD2FEE12B2}" type="pres">
      <dgm:prSet presAssocID="{BCA93B18-F90C-43DC-974E-E1917ED2C86A}" presName="hierRoot1" presStyleCnt="0">
        <dgm:presLayoutVars>
          <dgm:hierBranch val="init"/>
        </dgm:presLayoutVars>
      </dgm:prSet>
      <dgm:spPr/>
    </dgm:pt>
    <dgm:pt modelId="{83688FB8-06FF-4A69-8F24-01A2567D892A}" type="pres">
      <dgm:prSet presAssocID="{BCA93B18-F90C-43DC-974E-E1917ED2C86A}" presName="rootComposite1" presStyleCnt="0"/>
      <dgm:spPr/>
    </dgm:pt>
    <dgm:pt modelId="{FBA25A8C-42FB-4F6E-9362-DECA28592362}" type="pres">
      <dgm:prSet presAssocID="{BCA93B18-F90C-43DC-974E-E1917ED2C86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0E13C2B-E2FA-4FB4-BE94-E6195278880A}" type="pres">
      <dgm:prSet presAssocID="{BCA93B18-F90C-43DC-974E-E1917ED2C86A}" presName="rootConnector1" presStyleLbl="node1" presStyleIdx="0" presStyleCnt="0"/>
      <dgm:spPr/>
      <dgm:t>
        <a:bodyPr/>
        <a:lstStyle/>
        <a:p>
          <a:endParaRPr lang="en-IN"/>
        </a:p>
      </dgm:t>
    </dgm:pt>
    <dgm:pt modelId="{4F3BDF30-FB0E-4345-85A9-1933F12AFCC9}" type="pres">
      <dgm:prSet presAssocID="{BCA93B18-F90C-43DC-974E-E1917ED2C86A}" presName="hierChild2" presStyleCnt="0"/>
      <dgm:spPr/>
    </dgm:pt>
    <dgm:pt modelId="{46E26C98-D1AA-4C9A-A95E-8E4F174DBF2C}" type="pres">
      <dgm:prSet presAssocID="{EA4E7123-DB84-45CD-BBC3-BC10124D1F09}" presName="Name37" presStyleLbl="parChTrans1D2" presStyleIdx="0" presStyleCnt="3"/>
      <dgm:spPr/>
      <dgm:t>
        <a:bodyPr/>
        <a:lstStyle/>
        <a:p>
          <a:endParaRPr lang="en-IN"/>
        </a:p>
      </dgm:t>
    </dgm:pt>
    <dgm:pt modelId="{820A0DA8-0531-4A26-AE53-05D15C30D5FD}" type="pres">
      <dgm:prSet presAssocID="{8D03DF03-1DCB-4AAE-B5CC-FBACBBE8403B}" presName="hierRoot2" presStyleCnt="0">
        <dgm:presLayoutVars>
          <dgm:hierBranch val="init"/>
        </dgm:presLayoutVars>
      </dgm:prSet>
      <dgm:spPr/>
    </dgm:pt>
    <dgm:pt modelId="{8D9005AB-0BDD-4403-862D-2DF1C87F5C3B}" type="pres">
      <dgm:prSet presAssocID="{8D03DF03-1DCB-4AAE-B5CC-FBACBBE8403B}" presName="rootComposite" presStyleCnt="0"/>
      <dgm:spPr/>
    </dgm:pt>
    <dgm:pt modelId="{116CD042-EF66-4D77-8684-1AB14E270DDD}" type="pres">
      <dgm:prSet presAssocID="{8D03DF03-1DCB-4AAE-B5CC-FBACBBE8403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F91D3BF-5460-4CB0-B873-36E37FC05757}" type="pres">
      <dgm:prSet presAssocID="{8D03DF03-1DCB-4AAE-B5CC-FBACBBE8403B}" presName="rootConnector" presStyleLbl="node2" presStyleIdx="0" presStyleCnt="2"/>
      <dgm:spPr/>
      <dgm:t>
        <a:bodyPr/>
        <a:lstStyle/>
        <a:p>
          <a:endParaRPr lang="en-IN"/>
        </a:p>
      </dgm:t>
    </dgm:pt>
    <dgm:pt modelId="{43B300AC-8B98-4BAB-B30A-25C2EEAED03E}" type="pres">
      <dgm:prSet presAssocID="{8D03DF03-1DCB-4AAE-B5CC-FBACBBE8403B}" presName="hierChild4" presStyleCnt="0"/>
      <dgm:spPr/>
    </dgm:pt>
    <dgm:pt modelId="{0116A32B-A311-467B-903F-2EA1370DDE98}" type="pres">
      <dgm:prSet presAssocID="{8D03DF03-1DCB-4AAE-B5CC-FBACBBE8403B}" presName="hierChild5" presStyleCnt="0"/>
      <dgm:spPr/>
    </dgm:pt>
    <dgm:pt modelId="{A1CBF698-402F-453F-9C70-52524A3F8CCF}" type="pres">
      <dgm:prSet presAssocID="{59F7040C-25A2-421C-86DF-886CC417D485}" presName="Name37" presStyleLbl="parChTrans1D2" presStyleIdx="1" presStyleCnt="3"/>
      <dgm:spPr/>
      <dgm:t>
        <a:bodyPr/>
        <a:lstStyle/>
        <a:p>
          <a:endParaRPr lang="en-IN"/>
        </a:p>
      </dgm:t>
    </dgm:pt>
    <dgm:pt modelId="{8F8DE31B-5DB4-4E8A-9CFF-5799F69208FF}" type="pres">
      <dgm:prSet presAssocID="{A7429651-CC1C-4BA7-818D-67B7D59D82EB}" presName="hierRoot2" presStyleCnt="0">
        <dgm:presLayoutVars>
          <dgm:hierBranch val="init"/>
        </dgm:presLayoutVars>
      </dgm:prSet>
      <dgm:spPr/>
    </dgm:pt>
    <dgm:pt modelId="{0D0EA1EE-2940-4692-B15A-7BDBE028749F}" type="pres">
      <dgm:prSet presAssocID="{A7429651-CC1C-4BA7-818D-67B7D59D82EB}" presName="rootComposite" presStyleCnt="0"/>
      <dgm:spPr/>
    </dgm:pt>
    <dgm:pt modelId="{775FBB0E-5D03-44EE-847A-B1B6B9162636}" type="pres">
      <dgm:prSet presAssocID="{A7429651-CC1C-4BA7-818D-67B7D59D82EB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3A76E43-1015-4F30-BEBA-ED58B7001EB9}" type="pres">
      <dgm:prSet presAssocID="{A7429651-CC1C-4BA7-818D-67B7D59D82EB}" presName="rootConnector" presStyleLbl="node2" presStyleIdx="1" presStyleCnt="2"/>
      <dgm:spPr/>
      <dgm:t>
        <a:bodyPr/>
        <a:lstStyle/>
        <a:p>
          <a:endParaRPr lang="en-IN"/>
        </a:p>
      </dgm:t>
    </dgm:pt>
    <dgm:pt modelId="{CD34707C-4A0B-482F-8395-7EE8D8A58D08}" type="pres">
      <dgm:prSet presAssocID="{A7429651-CC1C-4BA7-818D-67B7D59D82EB}" presName="hierChild4" presStyleCnt="0"/>
      <dgm:spPr/>
    </dgm:pt>
    <dgm:pt modelId="{50DB5F11-138F-40B6-A8A7-FA09B09B950E}" type="pres">
      <dgm:prSet presAssocID="{A7429651-CC1C-4BA7-818D-67B7D59D82EB}" presName="hierChild5" presStyleCnt="0"/>
      <dgm:spPr/>
    </dgm:pt>
    <dgm:pt modelId="{96C577AF-7177-4917-B229-E1A4766A6ADC}" type="pres">
      <dgm:prSet presAssocID="{BCA93B18-F90C-43DC-974E-E1917ED2C86A}" presName="hierChild3" presStyleCnt="0"/>
      <dgm:spPr/>
    </dgm:pt>
    <dgm:pt modelId="{C4510F95-843D-4FF2-A629-EF53ACF32DFF}" type="pres">
      <dgm:prSet presAssocID="{1465B0A2-3893-4A8E-8D0E-83F314679B2A}" presName="Name111" presStyleLbl="parChTrans1D2" presStyleIdx="2" presStyleCnt="3"/>
      <dgm:spPr/>
      <dgm:t>
        <a:bodyPr/>
        <a:lstStyle/>
        <a:p>
          <a:endParaRPr lang="en-IN"/>
        </a:p>
      </dgm:t>
    </dgm:pt>
    <dgm:pt modelId="{0732A489-EFF7-4C7D-9B70-88C05385F12D}" type="pres">
      <dgm:prSet presAssocID="{CE0CB86F-BB75-4BCC-BB62-DF78EE4C513D}" presName="hierRoot3" presStyleCnt="0">
        <dgm:presLayoutVars>
          <dgm:hierBranch val="init"/>
        </dgm:presLayoutVars>
      </dgm:prSet>
      <dgm:spPr/>
    </dgm:pt>
    <dgm:pt modelId="{FEF8822F-47A2-4B84-9EFB-876053E0CEFA}" type="pres">
      <dgm:prSet presAssocID="{CE0CB86F-BB75-4BCC-BB62-DF78EE4C513D}" presName="rootComposite3" presStyleCnt="0"/>
      <dgm:spPr/>
    </dgm:pt>
    <dgm:pt modelId="{A34E9C6C-DB59-4B46-BB8E-9C9FE8A08B04}" type="pres">
      <dgm:prSet presAssocID="{CE0CB86F-BB75-4BCC-BB62-DF78EE4C513D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3BA1580-F4BA-482B-8AD7-19A4FF09837F}" type="pres">
      <dgm:prSet presAssocID="{CE0CB86F-BB75-4BCC-BB62-DF78EE4C513D}" presName="rootConnector3" presStyleLbl="asst1" presStyleIdx="0" presStyleCnt="1"/>
      <dgm:spPr/>
      <dgm:t>
        <a:bodyPr/>
        <a:lstStyle/>
        <a:p>
          <a:endParaRPr lang="en-IN"/>
        </a:p>
      </dgm:t>
    </dgm:pt>
    <dgm:pt modelId="{89359AAE-A26E-4404-8651-9DCC8FBF0808}" type="pres">
      <dgm:prSet presAssocID="{CE0CB86F-BB75-4BCC-BB62-DF78EE4C513D}" presName="hierChild6" presStyleCnt="0"/>
      <dgm:spPr/>
    </dgm:pt>
    <dgm:pt modelId="{09E1ADB8-6A94-47C7-8A47-CED3061E5ABE}" type="pres">
      <dgm:prSet presAssocID="{CE0CB86F-BB75-4BCC-BB62-DF78EE4C513D}" presName="hierChild7" presStyleCnt="0"/>
      <dgm:spPr/>
    </dgm:pt>
  </dgm:ptLst>
  <dgm:cxnLst>
    <dgm:cxn modelId="{B9D59CF5-6A00-452D-A92E-B027C5CF4151}" type="presOf" srcId="{EA4E7123-DB84-45CD-BBC3-BC10124D1F09}" destId="{46E26C98-D1AA-4C9A-A95E-8E4F174DBF2C}" srcOrd="0" destOrd="0" presId="urn:microsoft.com/office/officeart/2005/8/layout/orgChart1"/>
    <dgm:cxn modelId="{103AFA9A-5462-42BF-8742-24DFE694074A}" type="presOf" srcId="{BCA93B18-F90C-43DC-974E-E1917ED2C86A}" destId="{50E13C2B-E2FA-4FB4-BE94-E6195278880A}" srcOrd="1" destOrd="0" presId="urn:microsoft.com/office/officeart/2005/8/layout/orgChart1"/>
    <dgm:cxn modelId="{15591CE9-42DD-4064-AFD8-53DCE09C48C0}" type="presOf" srcId="{8D03DF03-1DCB-4AAE-B5CC-FBACBBE8403B}" destId="{116CD042-EF66-4D77-8684-1AB14E270DDD}" srcOrd="0" destOrd="0" presId="urn:microsoft.com/office/officeart/2005/8/layout/orgChart1"/>
    <dgm:cxn modelId="{727702C9-78FF-4148-A9CF-4DDA14026BD0}" srcId="{BCA93B18-F90C-43DC-974E-E1917ED2C86A}" destId="{8D03DF03-1DCB-4AAE-B5CC-FBACBBE8403B}" srcOrd="1" destOrd="0" parTransId="{EA4E7123-DB84-45CD-BBC3-BC10124D1F09}" sibTransId="{B5F28D5D-1DAE-42A3-A632-2F19EDFE050F}"/>
    <dgm:cxn modelId="{9CEE095A-082E-414A-9880-CA5A574FF883}" srcId="{E5C226DD-D0A9-41C5-8901-93A482338088}" destId="{BCA93B18-F90C-43DC-974E-E1917ED2C86A}" srcOrd="0" destOrd="0" parTransId="{7CDA7D77-3686-4DFB-B6F6-21C7138ADFD8}" sibTransId="{460157A8-3734-4494-9181-47D92A595572}"/>
    <dgm:cxn modelId="{296E0B6C-5B66-4059-8FF2-608329AF7470}" type="presOf" srcId="{CE0CB86F-BB75-4BCC-BB62-DF78EE4C513D}" destId="{93BA1580-F4BA-482B-8AD7-19A4FF09837F}" srcOrd="1" destOrd="0" presId="urn:microsoft.com/office/officeart/2005/8/layout/orgChart1"/>
    <dgm:cxn modelId="{FE8DD166-5B1B-4D69-97E3-AF6A98C6746F}" type="presOf" srcId="{BCA93B18-F90C-43DC-974E-E1917ED2C86A}" destId="{FBA25A8C-42FB-4F6E-9362-DECA28592362}" srcOrd="0" destOrd="0" presId="urn:microsoft.com/office/officeart/2005/8/layout/orgChart1"/>
    <dgm:cxn modelId="{26B9AF75-4B57-4293-990C-ED5474F80238}" type="presOf" srcId="{A7429651-CC1C-4BA7-818D-67B7D59D82EB}" destId="{775FBB0E-5D03-44EE-847A-B1B6B9162636}" srcOrd="0" destOrd="0" presId="urn:microsoft.com/office/officeart/2005/8/layout/orgChart1"/>
    <dgm:cxn modelId="{0C841330-8B58-479D-9AC9-BA6D9BA6C9BF}" srcId="{BCA93B18-F90C-43DC-974E-E1917ED2C86A}" destId="{CE0CB86F-BB75-4BCC-BB62-DF78EE4C513D}" srcOrd="0" destOrd="0" parTransId="{1465B0A2-3893-4A8E-8D0E-83F314679B2A}" sibTransId="{DE3391BE-93CE-4E57-AF87-5B6A9CD78C9D}"/>
    <dgm:cxn modelId="{831AC6FB-D4B1-430A-AE2B-6B861023783A}" type="presOf" srcId="{59F7040C-25A2-421C-86DF-886CC417D485}" destId="{A1CBF698-402F-453F-9C70-52524A3F8CCF}" srcOrd="0" destOrd="0" presId="urn:microsoft.com/office/officeart/2005/8/layout/orgChart1"/>
    <dgm:cxn modelId="{3BC34797-4EE0-4671-A2BD-7E39547C7EA7}" type="presOf" srcId="{A7429651-CC1C-4BA7-818D-67B7D59D82EB}" destId="{F3A76E43-1015-4F30-BEBA-ED58B7001EB9}" srcOrd="1" destOrd="0" presId="urn:microsoft.com/office/officeart/2005/8/layout/orgChart1"/>
    <dgm:cxn modelId="{A1E6F665-8CE9-4E75-B808-EC821A2DCBAD}" type="presOf" srcId="{1465B0A2-3893-4A8E-8D0E-83F314679B2A}" destId="{C4510F95-843D-4FF2-A629-EF53ACF32DFF}" srcOrd="0" destOrd="0" presId="urn:microsoft.com/office/officeart/2005/8/layout/orgChart1"/>
    <dgm:cxn modelId="{7EA59143-3D3A-425D-9019-3D593EE40EF5}" type="presOf" srcId="{8D03DF03-1DCB-4AAE-B5CC-FBACBBE8403B}" destId="{9F91D3BF-5460-4CB0-B873-36E37FC05757}" srcOrd="1" destOrd="0" presId="urn:microsoft.com/office/officeart/2005/8/layout/orgChart1"/>
    <dgm:cxn modelId="{87CCFD7D-BD3A-4EED-99A6-29CC44DA598C}" type="presOf" srcId="{E5C226DD-D0A9-41C5-8901-93A482338088}" destId="{EC35460B-8781-4788-B348-576C232C8FCA}" srcOrd="0" destOrd="0" presId="urn:microsoft.com/office/officeart/2005/8/layout/orgChart1"/>
    <dgm:cxn modelId="{CCDBE560-6CA9-445A-AC80-2E2F12FCB393}" srcId="{BCA93B18-F90C-43DC-974E-E1917ED2C86A}" destId="{A7429651-CC1C-4BA7-818D-67B7D59D82EB}" srcOrd="2" destOrd="0" parTransId="{59F7040C-25A2-421C-86DF-886CC417D485}" sibTransId="{DB20DEDA-3451-4C26-8F6C-E751E65BC5FF}"/>
    <dgm:cxn modelId="{5870B2FB-1D22-41CC-8841-7BE3F183621B}" type="presOf" srcId="{CE0CB86F-BB75-4BCC-BB62-DF78EE4C513D}" destId="{A34E9C6C-DB59-4B46-BB8E-9C9FE8A08B04}" srcOrd="0" destOrd="0" presId="urn:microsoft.com/office/officeart/2005/8/layout/orgChart1"/>
    <dgm:cxn modelId="{D3F25DEE-46F3-4889-BDE4-489B51985C8C}" type="presParOf" srcId="{EC35460B-8781-4788-B348-576C232C8FCA}" destId="{D398AFA2-9DA4-48E0-AFF3-33BD2FEE12B2}" srcOrd="0" destOrd="0" presId="urn:microsoft.com/office/officeart/2005/8/layout/orgChart1"/>
    <dgm:cxn modelId="{79852E1A-4C5E-45ED-96D4-911D07D4AAE8}" type="presParOf" srcId="{D398AFA2-9DA4-48E0-AFF3-33BD2FEE12B2}" destId="{83688FB8-06FF-4A69-8F24-01A2567D892A}" srcOrd="0" destOrd="0" presId="urn:microsoft.com/office/officeart/2005/8/layout/orgChart1"/>
    <dgm:cxn modelId="{1FAA6694-7BBD-422C-95B1-72551857F385}" type="presParOf" srcId="{83688FB8-06FF-4A69-8F24-01A2567D892A}" destId="{FBA25A8C-42FB-4F6E-9362-DECA28592362}" srcOrd="0" destOrd="0" presId="urn:microsoft.com/office/officeart/2005/8/layout/orgChart1"/>
    <dgm:cxn modelId="{0B8B5326-D1AB-4BE9-BD55-87C647ED5CE5}" type="presParOf" srcId="{83688FB8-06FF-4A69-8F24-01A2567D892A}" destId="{50E13C2B-E2FA-4FB4-BE94-E6195278880A}" srcOrd="1" destOrd="0" presId="urn:microsoft.com/office/officeart/2005/8/layout/orgChart1"/>
    <dgm:cxn modelId="{ABC5574D-4BE5-4F96-8A3A-51361B29AD01}" type="presParOf" srcId="{D398AFA2-9DA4-48E0-AFF3-33BD2FEE12B2}" destId="{4F3BDF30-FB0E-4345-85A9-1933F12AFCC9}" srcOrd="1" destOrd="0" presId="urn:microsoft.com/office/officeart/2005/8/layout/orgChart1"/>
    <dgm:cxn modelId="{A4147E9F-E41B-42E6-9888-AD2CA023C406}" type="presParOf" srcId="{4F3BDF30-FB0E-4345-85A9-1933F12AFCC9}" destId="{46E26C98-D1AA-4C9A-A95E-8E4F174DBF2C}" srcOrd="0" destOrd="0" presId="urn:microsoft.com/office/officeart/2005/8/layout/orgChart1"/>
    <dgm:cxn modelId="{6393B5D0-AE34-4126-8B74-A74EE6C86327}" type="presParOf" srcId="{4F3BDF30-FB0E-4345-85A9-1933F12AFCC9}" destId="{820A0DA8-0531-4A26-AE53-05D15C30D5FD}" srcOrd="1" destOrd="0" presId="urn:microsoft.com/office/officeart/2005/8/layout/orgChart1"/>
    <dgm:cxn modelId="{6F1FFCB3-665B-4851-BA8D-2ED6276C071F}" type="presParOf" srcId="{820A0DA8-0531-4A26-AE53-05D15C30D5FD}" destId="{8D9005AB-0BDD-4403-862D-2DF1C87F5C3B}" srcOrd="0" destOrd="0" presId="urn:microsoft.com/office/officeart/2005/8/layout/orgChart1"/>
    <dgm:cxn modelId="{B4200968-A5BB-42D8-91E0-E844AECEA6D9}" type="presParOf" srcId="{8D9005AB-0BDD-4403-862D-2DF1C87F5C3B}" destId="{116CD042-EF66-4D77-8684-1AB14E270DDD}" srcOrd="0" destOrd="0" presId="urn:microsoft.com/office/officeart/2005/8/layout/orgChart1"/>
    <dgm:cxn modelId="{D6B3D41D-8C41-43C2-8314-3096484DE093}" type="presParOf" srcId="{8D9005AB-0BDD-4403-862D-2DF1C87F5C3B}" destId="{9F91D3BF-5460-4CB0-B873-36E37FC05757}" srcOrd="1" destOrd="0" presId="urn:microsoft.com/office/officeart/2005/8/layout/orgChart1"/>
    <dgm:cxn modelId="{6C3F20A5-D1FB-4E2A-BBDA-BDC370396EB9}" type="presParOf" srcId="{820A0DA8-0531-4A26-AE53-05D15C30D5FD}" destId="{43B300AC-8B98-4BAB-B30A-25C2EEAED03E}" srcOrd="1" destOrd="0" presId="urn:microsoft.com/office/officeart/2005/8/layout/orgChart1"/>
    <dgm:cxn modelId="{328BA838-FB20-45CC-A2F5-7BA0D8274D7E}" type="presParOf" srcId="{820A0DA8-0531-4A26-AE53-05D15C30D5FD}" destId="{0116A32B-A311-467B-903F-2EA1370DDE98}" srcOrd="2" destOrd="0" presId="urn:microsoft.com/office/officeart/2005/8/layout/orgChart1"/>
    <dgm:cxn modelId="{742A947A-6F84-4D11-AA06-B246F139D00A}" type="presParOf" srcId="{4F3BDF30-FB0E-4345-85A9-1933F12AFCC9}" destId="{A1CBF698-402F-453F-9C70-52524A3F8CCF}" srcOrd="2" destOrd="0" presId="urn:microsoft.com/office/officeart/2005/8/layout/orgChart1"/>
    <dgm:cxn modelId="{9A2B3D1D-EE74-4014-BFF7-CDF25A405E5D}" type="presParOf" srcId="{4F3BDF30-FB0E-4345-85A9-1933F12AFCC9}" destId="{8F8DE31B-5DB4-4E8A-9CFF-5799F69208FF}" srcOrd="3" destOrd="0" presId="urn:microsoft.com/office/officeart/2005/8/layout/orgChart1"/>
    <dgm:cxn modelId="{8303B619-C5C7-4AA7-B9BF-83E8318A140B}" type="presParOf" srcId="{8F8DE31B-5DB4-4E8A-9CFF-5799F69208FF}" destId="{0D0EA1EE-2940-4692-B15A-7BDBE028749F}" srcOrd="0" destOrd="0" presId="urn:microsoft.com/office/officeart/2005/8/layout/orgChart1"/>
    <dgm:cxn modelId="{4E06DC77-6109-405E-961E-25121198CF84}" type="presParOf" srcId="{0D0EA1EE-2940-4692-B15A-7BDBE028749F}" destId="{775FBB0E-5D03-44EE-847A-B1B6B9162636}" srcOrd="0" destOrd="0" presId="urn:microsoft.com/office/officeart/2005/8/layout/orgChart1"/>
    <dgm:cxn modelId="{B8A410B7-8DDD-4921-9E80-3596EDF9BAFB}" type="presParOf" srcId="{0D0EA1EE-2940-4692-B15A-7BDBE028749F}" destId="{F3A76E43-1015-4F30-BEBA-ED58B7001EB9}" srcOrd="1" destOrd="0" presId="urn:microsoft.com/office/officeart/2005/8/layout/orgChart1"/>
    <dgm:cxn modelId="{63EA3BBC-5A74-4D2F-8A08-D552F1A0B73C}" type="presParOf" srcId="{8F8DE31B-5DB4-4E8A-9CFF-5799F69208FF}" destId="{CD34707C-4A0B-482F-8395-7EE8D8A58D08}" srcOrd="1" destOrd="0" presId="urn:microsoft.com/office/officeart/2005/8/layout/orgChart1"/>
    <dgm:cxn modelId="{5D228ED1-76D4-4CC7-B2B3-58E61982F00B}" type="presParOf" srcId="{8F8DE31B-5DB4-4E8A-9CFF-5799F69208FF}" destId="{50DB5F11-138F-40B6-A8A7-FA09B09B950E}" srcOrd="2" destOrd="0" presId="urn:microsoft.com/office/officeart/2005/8/layout/orgChart1"/>
    <dgm:cxn modelId="{CBB96F9C-149F-4E84-BE6C-545B0BDC8FA1}" type="presParOf" srcId="{D398AFA2-9DA4-48E0-AFF3-33BD2FEE12B2}" destId="{96C577AF-7177-4917-B229-E1A4766A6ADC}" srcOrd="2" destOrd="0" presId="urn:microsoft.com/office/officeart/2005/8/layout/orgChart1"/>
    <dgm:cxn modelId="{800F629A-6339-4909-B23D-FA9258CECC20}" type="presParOf" srcId="{96C577AF-7177-4917-B229-E1A4766A6ADC}" destId="{C4510F95-843D-4FF2-A629-EF53ACF32DFF}" srcOrd="0" destOrd="0" presId="urn:microsoft.com/office/officeart/2005/8/layout/orgChart1"/>
    <dgm:cxn modelId="{EC817337-86A2-46D7-ABB8-CABDA7115D65}" type="presParOf" srcId="{96C577AF-7177-4917-B229-E1A4766A6ADC}" destId="{0732A489-EFF7-4C7D-9B70-88C05385F12D}" srcOrd="1" destOrd="0" presId="urn:microsoft.com/office/officeart/2005/8/layout/orgChart1"/>
    <dgm:cxn modelId="{01046C90-C3DC-47AD-9C7E-03CBBA97A2B3}" type="presParOf" srcId="{0732A489-EFF7-4C7D-9B70-88C05385F12D}" destId="{FEF8822F-47A2-4B84-9EFB-876053E0CEFA}" srcOrd="0" destOrd="0" presId="urn:microsoft.com/office/officeart/2005/8/layout/orgChart1"/>
    <dgm:cxn modelId="{30141BA0-1BB0-4542-BCCC-D680C0C2E236}" type="presParOf" srcId="{FEF8822F-47A2-4B84-9EFB-876053E0CEFA}" destId="{A34E9C6C-DB59-4B46-BB8E-9C9FE8A08B04}" srcOrd="0" destOrd="0" presId="urn:microsoft.com/office/officeart/2005/8/layout/orgChart1"/>
    <dgm:cxn modelId="{92169D3C-B65A-4485-8A3A-2A2821749775}" type="presParOf" srcId="{FEF8822F-47A2-4B84-9EFB-876053E0CEFA}" destId="{93BA1580-F4BA-482B-8AD7-19A4FF09837F}" srcOrd="1" destOrd="0" presId="urn:microsoft.com/office/officeart/2005/8/layout/orgChart1"/>
    <dgm:cxn modelId="{86779871-8BC3-482F-81AE-5CE8883F6B58}" type="presParOf" srcId="{0732A489-EFF7-4C7D-9B70-88C05385F12D}" destId="{89359AAE-A26E-4404-8651-9DCC8FBF0808}" srcOrd="1" destOrd="0" presId="urn:microsoft.com/office/officeart/2005/8/layout/orgChart1"/>
    <dgm:cxn modelId="{EAC9A270-7CE1-4765-95CE-E65CA547F6FB}" type="presParOf" srcId="{0732A489-EFF7-4C7D-9B70-88C05385F12D}" destId="{09E1ADB8-6A94-47C7-8A47-CED3061E5A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B9E38-244A-44C0-A8E6-D2E38A1F452F}">
      <dsp:nvSpPr>
        <dsp:cNvPr id="0" name=""/>
        <dsp:cNvSpPr/>
      </dsp:nvSpPr>
      <dsp:spPr>
        <a:xfrm>
          <a:off x="0" y="249593"/>
          <a:ext cx="9563877" cy="839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263" tIns="270764" rIns="74226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Focus on Consumption period over the past three years where I count transaction based on Organization Guidelines.</a:t>
          </a:r>
          <a:endParaRPr lang="en-IN" sz="1600" b="1" kern="1200" dirty="0"/>
        </a:p>
      </dsp:txBody>
      <dsp:txXfrm>
        <a:off x="0" y="249593"/>
        <a:ext cx="9563877" cy="839475"/>
      </dsp:txXfrm>
    </dsp:sp>
    <dsp:sp modelId="{979700D5-15A0-461F-B313-553FE51317F3}">
      <dsp:nvSpPr>
        <dsp:cNvPr id="0" name=""/>
        <dsp:cNvSpPr/>
      </dsp:nvSpPr>
      <dsp:spPr>
        <a:xfrm>
          <a:off x="478193" y="57713"/>
          <a:ext cx="6694714" cy="383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3044" tIns="0" rIns="253044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Consumption</a:t>
          </a:r>
          <a:endParaRPr lang="en-IN" sz="1300" b="1" kern="1200" dirty="0"/>
        </a:p>
      </dsp:txBody>
      <dsp:txXfrm>
        <a:off x="496927" y="76447"/>
        <a:ext cx="6657246" cy="346292"/>
      </dsp:txXfrm>
    </dsp:sp>
    <dsp:sp modelId="{D1CE5540-E7E0-4827-8279-8DAA76A970B6}">
      <dsp:nvSpPr>
        <dsp:cNvPr id="0" name=""/>
        <dsp:cNvSpPr/>
      </dsp:nvSpPr>
      <dsp:spPr>
        <a:xfrm>
          <a:off x="0" y="1351148"/>
          <a:ext cx="9563877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2483469"/>
              <a:satOff val="9953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263" tIns="270764" rIns="74226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After F&amp; S , Map inventory file to derive “N” (items that haven’t consumed)</a:t>
          </a:r>
          <a:endParaRPr lang="en-IN" sz="1600" b="1" kern="1200" dirty="0"/>
        </a:p>
      </dsp:txBody>
      <dsp:txXfrm>
        <a:off x="0" y="1351148"/>
        <a:ext cx="9563877" cy="614250"/>
      </dsp:txXfrm>
    </dsp:sp>
    <dsp:sp modelId="{6B56C509-E507-481E-A074-BC46609C904B}">
      <dsp:nvSpPr>
        <dsp:cNvPr id="0" name=""/>
        <dsp:cNvSpPr/>
      </dsp:nvSpPr>
      <dsp:spPr>
        <a:xfrm>
          <a:off x="478193" y="1159268"/>
          <a:ext cx="6694714" cy="383760"/>
        </a:xfrm>
        <a:prstGeom prst="roundRect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tint val="64000"/>
                <a:lumMod val="118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3044" tIns="0" rIns="253044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Inventory</a:t>
          </a:r>
          <a:endParaRPr lang="en-IN" sz="1300" b="1" kern="1200" dirty="0"/>
        </a:p>
      </dsp:txBody>
      <dsp:txXfrm>
        <a:off x="496927" y="1178002"/>
        <a:ext cx="6657246" cy="346292"/>
      </dsp:txXfrm>
    </dsp:sp>
    <dsp:sp modelId="{D659BDCE-3AA3-4967-B4AE-EAD5460610D2}">
      <dsp:nvSpPr>
        <dsp:cNvPr id="0" name=""/>
        <dsp:cNvSpPr/>
      </dsp:nvSpPr>
      <dsp:spPr>
        <a:xfrm>
          <a:off x="0" y="2227479"/>
          <a:ext cx="9563877" cy="839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263" tIns="270764" rIns="74226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Next, I correlate the information with the receipt file and reclassify items from “N” to “S” they have had recent receipt</a:t>
          </a:r>
          <a:endParaRPr lang="en-IN" sz="1600" b="1" kern="1200" dirty="0"/>
        </a:p>
      </dsp:txBody>
      <dsp:txXfrm>
        <a:off x="0" y="2227479"/>
        <a:ext cx="9563877" cy="839475"/>
      </dsp:txXfrm>
    </dsp:sp>
    <dsp:sp modelId="{634784B4-629F-4C48-9BA8-B288A645EF29}">
      <dsp:nvSpPr>
        <dsp:cNvPr id="0" name=""/>
        <dsp:cNvSpPr/>
      </dsp:nvSpPr>
      <dsp:spPr>
        <a:xfrm>
          <a:off x="478193" y="2035599"/>
          <a:ext cx="6694714" cy="383760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64000"/>
                <a:lumMod val="118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3044" tIns="0" rIns="253044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Recent Receipt </a:t>
          </a:r>
          <a:endParaRPr lang="en-IN" sz="1300" b="1" kern="1200" dirty="0"/>
        </a:p>
      </dsp:txBody>
      <dsp:txXfrm>
        <a:off x="496927" y="2054333"/>
        <a:ext cx="6657246" cy="346292"/>
      </dsp:txXfrm>
    </dsp:sp>
    <dsp:sp modelId="{84ACACBA-6A64-4D8C-AAA0-E9CA64D3E7D4}">
      <dsp:nvSpPr>
        <dsp:cNvPr id="0" name=""/>
        <dsp:cNvSpPr/>
      </dsp:nvSpPr>
      <dsp:spPr>
        <a:xfrm>
          <a:off x="0" y="3339119"/>
          <a:ext cx="9563877" cy="839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7450407"/>
              <a:satOff val="29858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263" tIns="270764" rIns="74226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Additionally, I incorporate data from the opening file to identify if an item is an opening stock. And if there’s recent receipt, it is reclassified to “N” Again</a:t>
          </a:r>
          <a:endParaRPr lang="en-IN" sz="1600" b="1" kern="1200" dirty="0"/>
        </a:p>
      </dsp:txBody>
      <dsp:txXfrm>
        <a:off x="0" y="3339119"/>
        <a:ext cx="9563877" cy="839475"/>
      </dsp:txXfrm>
    </dsp:sp>
    <dsp:sp modelId="{BB9D4FB6-FF20-40F8-A226-6C4CB1D6FCE3}">
      <dsp:nvSpPr>
        <dsp:cNvPr id="0" name=""/>
        <dsp:cNvSpPr/>
      </dsp:nvSpPr>
      <dsp:spPr>
        <a:xfrm>
          <a:off x="478193" y="3137154"/>
          <a:ext cx="6694714" cy="383760"/>
        </a:xfrm>
        <a:prstGeom prst="roundRect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tint val="64000"/>
                <a:lumMod val="118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3044" tIns="0" rIns="253044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Opening Stock</a:t>
          </a:r>
          <a:endParaRPr lang="en-IN" sz="1300" b="1" kern="1200" dirty="0"/>
        </a:p>
      </dsp:txBody>
      <dsp:txXfrm>
        <a:off x="496927" y="3155888"/>
        <a:ext cx="6657246" cy="346292"/>
      </dsp:txXfrm>
    </dsp:sp>
    <dsp:sp modelId="{06AF3249-0C23-4EA0-8E8F-A5AC9D129D35}">
      <dsp:nvSpPr>
        <dsp:cNvPr id="0" name=""/>
        <dsp:cNvSpPr/>
      </dsp:nvSpPr>
      <dsp:spPr>
        <a:xfrm>
          <a:off x="0" y="4430589"/>
          <a:ext cx="9563877" cy="839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263" tIns="270764" rIns="74226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NMI Prediction( Real-time data for consumption to be map)) to get the desired result.</a:t>
          </a:r>
          <a:endParaRPr lang="en-IN" sz="1600" b="1" kern="1200" dirty="0"/>
        </a:p>
      </dsp:txBody>
      <dsp:txXfrm>
        <a:off x="0" y="4430589"/>
        <a:ext cx="9563877" cy="839475"/>
      </dsp:txXfrm>
    </dsp:sp>
    <dsp:sp modelId="{B13F48A4-D116-4FF5-840B-BDDA996F84BA}">
      <dsp:nvSpPr>
        <dsp:cNvPr id="0" name=""/>
        <dsp:cNvSpPr/>
      </dsp:nvSpPr>
      <dsp:spPr>
        <a:xfrm>
          <a:off x="478193" y="4238709"/>
          <a:ext cx="6694714" cy="38376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64000"/>
                <a:lumMod val="118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3044" tIns="0" rIns="253044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NMI Prediction (consumption – real time)</a:t>
          </a:r>
          <a:endParaRPr lang="en-IN" sz="1300" b="1" kern="1200" dirty="0"/>
        </a:p>
      </dsp:txBody>
      <dsp:txXfrm>
        <a:off x="496927" y="4257443"/>
        <a:ext cx="6657246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10F95-843D-4FF2-A629-EF53ACF32DFF}">
      <dsp:nvSpPr>
        <dsp:cNvPr id="0" name=""/>
        <dsp:cNvSpPr/>
      </dsp:nvSpPr>
      <dsp:spPr>
        <a:xfrm>
          <a:off x="3776984" y="1368147"/>
          <a:ext cx="287015" cy="1257399"/>
        </a:xfrm>
        <a:custGeom>
          <a:avLst/>
          <a:gdLst/>
          <a:ahLst/>
          <a:cxnLst/>
          <a:rect l="0" t="0" r="0" b="0"/>
          <a:pathLst>
            <a:path>
              <a:moveTo>
                <a:pt x="287015" y="0"/>
              </a:moveTo>
              <a:lnTo>
                <a:pt x="287015" y="1257399"/>
              </a:lnTo>
              <a:lnTo>
                <a:pt x="0" y="1257399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BF698-402F-453F-9C70-52524A3F8CCF}">
      <dsp:nvSpPr>
        <dsp:cNvPr id="0" name=""/>
        <dsp:cNvSpPr/>
      </dsp:nvSpPr>
      <dsp:spPr>
        <a:xfrm>
          <a:off x="4064000" y="1368147"/>
          <a:ext cx="1653753" cy="2514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7783"/>
              </a:lnTo>
              <a:lnTo>
                <a:pt x="1653753" y="2227783"/>
              </a:lnTo>
              <a:lnTo>
                <a:pt x="1653753" y="2514798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E26C98-D1AA-4C9A-A95E-8E4F174DBF2C}">
      <dsp:nvSpPr>
        <dsp:cNvPr id="0" name=""/>
        <dsp:cNvSpPr/>
      </dsp:nvSpPr>
      <dsp:spPr>
        <a:xfrm>
          <a:off x="2410246" y="1368147"/>
          <a:ext cx="1653753" cy="2514798"/>
        </a:xfrm>
        <a:custGeom>
          <a:avLst/>
          <a:gdLst/>
          <a:ahLst/>
          <a:cxnLst/>
          <a:rect l="0" t="0" r="0" b="0"/>
          <a:pathLst>
            <a:path>
              <a:moveTo>
                <a:pt x="1653753" y="0"/>
              </a:moveTo>
              <a:lnTo>
                <a:pt x="1653753" y="2227783"/>
              </a:lnTo>
              <a:lnTo>
                <a:pt x="0" y="2227783"/>
              </a:lnTo>
              <a:lnTo>
                <a:pt x="0" y="2514798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A25A8C-42FB-4F6E-9362-DECA28592362}">
      <dsp:nvSpPr>
        <dsp:cNvPr id="0" name=""/>
        <dsp:cNvSpPr/>
      </dsp:nvSpPr>
      <dsp:spPr>
        <a:xfrm>
          <a:off x="2697261" y="1409"/>
          <a:ext cx="2733476" cy="1366738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Data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 dirty="0"/>
        </a:p>
      </dsp:txBody>
      <dsp:txXfrm>
        <a:off x="2697261" y="1409"/>
        <a:ext cx="2733476" cy="1366738"/>
      </dsp:txXfrm>
    </dsp:sp>
    <dsp:sp modelId="{116CD042-EF66-4D77-8684-1AB14E270DDD}">
      <dsp:nvSpPr>
        <dsp:cNvPr id="0" name=""/>
        <dsp:cNvSpPr/>
      </dsp:nvSpPr>
      <dsp:spPr>
        <a:xfrm>
          <a:off x="1043508" y="3882945"/>
          <a:ext cx="2733476" cy="136673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  <a:sp3d extrusionH="57150">
            <a:bevelT w="38100" h="38100" prst="relaxedInset"/>
          </a:sp3d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Final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500" b="1" kern="1200" dirty="0">
            <a:ln>
              <a:solidFill>
                <a:srgbClr val="7030A0"/>
              </a:solidFill>
            </a:ln>
          </a:endParaRPr>
        </a:p>
      </dsp:txBody>
      <dsp:txXfrm>
        <a:off x="1043508" y="3882945"/>
        <a:ext cx="2733476" cy="1366738"/>
      </dsp:txXfrm>
    </dsp:sp>
    <dsp:sp modelId="{775FBB0E-5D03-44EE-847A-B1B6B9162636}">
      <dsp:nvSpPr>
        <dsp:cNvPr id="0" name=""/>
        <dsp:cNvSpPr/>
      </dsp:nvSpPr>
      <dsp:spPr>
        <a:xfrm>
          <a:off x="4351015" y="3882945"/>
          <a:ext cx="2733476" cy="136673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Prediction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3500" b="1" kern="1200" dirty="0">
            <a:ln>
              <a:solidFill>
                <a:srgbClr val="7030A0"/>
              </a:solidFill>
            </a:ln>
          </a:endParaRPr>
        </a:p>
      </dsp:txBody>
      <dsp:txXfrm>
        <a:off x="4351015" y="3882945"/>
        <a:ext cx="2733476" cy="1366738"/>
      </dsp:txXfrm>
    </dsp:sp>
    <dsp:sp modelId="{A34E9C6C-DB59-4B46-BB8E-9C9FE8A08B04}">
      <dsp:nvSpPr>
        <dsp:cNvPr id="0" name=""/>
        <dsp:cNvSpPr/>
      </dsp:nvSpPr>
      <dsp:spPr>
        <a:xfrm>
          <a:off x="1043508" y="1942177"/>
          <a:ext cx="2733476" cy="136673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Background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 dirty="0"/>
        </a:p>
      </dsp:txBody>
      <dsp:txXfrm>
        <a:off x="1043508" y="1942177"/>
        <a:ext cx="2733476" cy="1366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29C21-F1FE-4B49-9A52-DD5AD3D9FB89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79E5E-45DD-4DDB-8EB9-1043C760A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86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f66a26668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f66a26668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9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78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05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193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922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45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141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190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17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558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500" y="546100"/>
            <a:ext cx="4932400" cy="21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667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500" y="4579000"/>
            <a:ext cx="5054400" cy="4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073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17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316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23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157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352767" y="546100"/>
            <a:ext cx="5486400" cy="6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5794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609600" y="546100"/>
            <a:ext cx="5486400" cy="6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360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36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9649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217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14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0314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867" kern="0" smtClean="0">
                <a:solidFill>
                  <a:srgbClr val="000000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27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33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98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99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0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86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47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88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8F4341-E2F6-4BD7-A4E2-21E98849962F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D8865A0-136E-42AC-9493-06214C211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79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98519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9428" y="2052563"/>
            <a:ext cx="519045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Data-Driven Approach to reduce</a:t>
            </a:r>
          </a:p>
          <a:p>
            <a:pPr algn="ctr"/>
            <a:r>
              <a:rPr lang="en-US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Non-Moving Inventory (NMI)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2271" y="2986197"/>
            <a:ext cx="462658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“Harnessing Data analytics for Inventory Efficiency”</a:t>
            </a:r>
            <a:endParaRPr lang="en-US" sz="1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78997" y="5993765"/>
            <a:ext cx="19656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Bhagirathsinh jadeja</a:t>
            </a:r>
            <a:endParaRPr lang="en-US" sz="1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28" y="2883560"/>
            <a:ext cx="708257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6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="" xmlns:a16="http://schemas.microsoft.com/office/drawing/2014/main" id="{52FA891D-CAB6-43DE-8F07-25656EEA6DDF}"/>
              </a:ext>
            </a:extLst>
          </p:cNvPr>
          <p:cNvSpPr/>
          <p:nvPr/>
        </p:nvSpPr>
        <p:spPr>
          <a:xfrm>
            <a:off x="4761669" y="1457609"/>
            <a:ext cx="2408676" cy="208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4" h="21424" extrusionOk="0">
                <a:moveTo>
                  <a:pt x="7534" y="379"/>
                </a:moveTo>
                <a:cubicBezTo>
                  <a:pt x="8946" y="-5"/>
                  <a:pt x="10391" y="-97"/>
                  <a:pt x="11787" y="102"/>
                </a:cubicBezTo>
                <a:cubicBezTo>
                  <a:pt x="13184" y="287"/>
                  <a:pt x="14533" y="762"/>
                  <a:pt x="15755" y="1452"/>
                </a:cubicBezTo>
                <a:cubicBezTo>
                  <a:pt x="16977" y="2158"/>
                  <a:pt x="18088" y="3079"/>
                  <a:pt x="18977" y="4198"/>
                </a:cubicBezTo>
                <a:cubicBezTo>
                  <a:pt x="19881" y="5318"/>
                  <a:pt x="20580" y="6638"/>
                  <a:pt x="20992" y="8095"/>
                </a:cubicBezTo>
                <a:cubicBezTo>
                  <a:pt x="21421" y="9552"/>
                  <a:pt x="21516" y="11010"/>
                  <a:pt x="21341" y="12406"/>
                </a:cubicBezTo>
                <a:cubicBezTo>
                  <a:pt x="21167" y="13802"/>
                  <a:pt x="20722" y="15121"/>
                  <a:pt x="20040" y="16302"/>
                </a:cubicBezTo>
                <a:cubicBezTo>
                  <a:pt x="19358" y="17484"/>
                  <a:pt x="18453" y="18527"/>
                  <a:pt x="17358" y="19355"/>
                </a:cubicBezTo>
                <a:cubicBezTo>
                  <a:pt x="16263" y="20184"/>
                  <a:pt x="14993" y="20797"/>
                  <a:pt x="13565" y="21135"/>
                </a:cubicBezTo>
                <a:cubicBezTo>
                  <a:pt x="12152" y="21472"/>
                  <a:pt x="10724" y="21503"/>
                  <a:pt x="9343" y="21288"/>
                </a:cubicBezTo>
                <a:cubicBezTo>
                  <a:pt x="7978" y="21058"/>
                  <a:pt x="6677" y="20583"/>
                  <a:pt x="5487" y="19877"/>
                </a:cubicBezTo>
                <a:cubicBezTo>
                  <a:pt x="4312" y="19171"/>
                  <a:pt x="3249" y="18251"/>
                  <a:pt x="2392" y="17162"/>
                </a:cubicBezTo>
                <a:cubicBezTo>
                  <a:pt x="1535" y="16072"/>
                  <a:pt x="852" y="14799"/>
                  <a:pt x="440" y="13388"/>
                </a:cubicBezTo>
                <a:cubicBezTo>
                  <a:pt x="27" y="11976"/>
                  <a:pt x="-84" y="10565"/>
                  <a:pt x="59" y="9200"/>
                </a:cubicBezTo>
                <a:cubicBezTo>
                  <a:pt x="202" y="7834"/>
                  <a:pt x="614" y="6530"/>
                  <a:pt x="1249" y="5364"/>
                </a:cubicBezTo>
                <a:cubicBezTo>
                  <a:pt x="1884" y="4183"/>
                  <a:pt x="2741" y="3140"/>
                  <a:pt x="3804" y="2281"/>
                </a:cubicBezTo>
                <a:cubicBezTo>
                  <a:pt x="4868" y="1437"/>
                  <a:pt x="6121" y="777"/>
                  <a:pt x="7534" y="37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182880" anchor="b"/>
          <a:lstStyle/>
          <a:p>
            <a:pPr lvl="0"/>
            <a:endParaRPr lang="en-IN" sz="2800" dirty="0"/>
          </a:p>
        </p:txBody>
      </p:sp>
      <p:sp>
        <p:nvSpPr>
          <p:cNvPr id="30" name="Oval 29"/>
          <p:cNvSpPr/>
          <p:nvPr/>
        </p:nvSpPr>
        <p:spPr>
          <a:xfrm>
            <a:off x="4971393" y="1545662"/>
            <a:ext cx="2042786" cy="19805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hape">
            <a:extLst>
              <a:ext uri="{FF2B5EF4-FFF2-40B4-BE49-F238E27FC236}">
                <a16:creationId xmlns="" xmlns:a16="http://schemas.microsoft.com/office/drawing/2014/main" id="{3C74A1C5-111D-456A-B9D0-EAF60D8561B8}"/>
              </a:ext>
            </a:extLst>
          </p:cNvPr>
          <p:cNvSpPr/>
          <p:nvPr/>
        </p:nvSpPr>
        <p:spPr>
          <a:xfrm>
            <a:off x="6713162" y="1581875"/>
            <a:ext cx="2375300" cy="1825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7" h="21422" extrusionOk="0">
                <a:moveTo>
                  <a:pt x="7530" y="383"/>
                </a:moveTo>
                <a:cubicBezTo>
                  <a:pt x="8939" y="-7"/>
                  <a:pt x="10386" y="-95"/>
                  <a:pt x="11777" y="100"/>
                </a:cubicBezTo>
                <a:cubicBezTo>
                  <a:pt x="13168" y="294"/>
                  <a:pt x="14522" y="754"/>
                  <a:pt x="15749" y="1444"/>
                </a:cubicBezTo>
                <a:cubicBezTo>
                  <a:pt x="16975" y="2134"/>
                  <a:pt x="18074" y="3072"/>
                  <a:pt x="18971" y="4204"/>
                </a:cubicBezTo>
                <a:cubicBezTo>
                  <a:pt x="19868" y="5336"/>
                  <a:pt x="20563" y="6645"/>
                  <a:pt x="20984" y="8096"/>
                </a:cubicBezTo>
                <a:cubicBezTo>
                  <a:pt x="21405" y="9546"/>
                  <a:pt x="21515" y="11015"/>
                  <a:pt x="21332" y="12412"/>
                </a:cubicBezTo>
                <a:cubicBezTo>
                  <a:pt x="21167" y="13810"/>
                  <a:pt x="20710" y="15136"/>
                  <a:pt x="20032" y="16304"/>
                </a:cubicBezTo>
                <a:cubicBezTo>
                  <a:pt x="19355" y="17489"/>
                  <a:pt x="18440" y="18515"/>
                  <a:pt x="17341" y="19347"/>
                </a:cubicBezTo>
                <a:cubicBezTo>
                  <a:pt x="16243" y="20178"/>
                  <a:pt x="14962" y="20797"/>
                  <a:pt x="13552" y="21134"/>
                </a:cubicBezTo>
                <a:cubicBezTo>
                  <a:pt x="12143" y="21470"/>
                  <a:pt x="10697" y="21505"/>
                  <a:pt x="9342" y="21275"/>
                </a:cubicBezTo>
                <a:cubicBezTo>
                  <a:pt x="7969" y="21045"/>
                  <a:pt x="6670" y="20567"/>
                  <a:pt x="5480" y="19860"/>
                </a:cubicBezTo>
                <a:cubicBezTo>
                  <a:pt x="4308" y="19152"/>
                  <a:pt x="3247" y="18232"/>
                  <a:pt x="2386" y="17135"/>
                </a:cubicBezTo>
                <a:cubicBezTo>
                  <a:pt x="1526" y="16039"/>
                  <a:pt x="849" y="14765"/>
                  <a:pt x="446" y="13367"/>
                </a:cubicBezTo>
                <a:cubicBezTo>
                  <a:pt x="25" y="11952"/>
                  <a:pt x="-85" y="10537"/>
                  <a:pt x="61" y="9175"/>
                </a:cubicBezTo>
                <a:cubicBezTo>
                  <a:pt x="208" y="7813"/>
                  <a:pt x="611" y="6521"/>
                  <a:pt x="1251" y="5336"/>
                </a:cubicBezTo>
                <a:cubicBezTo>
                  <a:pt x="1892" y="4151"/>
                  <a:pt x="2752" y="3107"/>
                  <a:pt x="3796" y="2258"/>
                </a:cubicBezTo>
                <a:cubicBezTo>
                  <a:pt x="4876" y="1426"/>
                  <a:pt x="6120" y="772"/>
                  <a:pt x="7530" y="383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182880" anchor="b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6942793" y="1738926"/>
            <a:ext cx="2042786" cy="15939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54737" y="198269"/>
            <a:ext cx="39693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</a:t>
            </a:r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Extraction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="" xmlns:a16="http://schemas.microsoft.com/office/drawing/2014/main" id="{923B1B70-C8F7-4D69-B7A0-863B471B1C45}"/>
              </a:ext>
            </a:extLst>
          </p:cNvPr>
          <p:cNvSpPr/>
          <p:nvPr/>
        </p:nvSpPr>
        <p:spPr>
          <a:xfrm>
            <a:off x="2531144" y="1457609"/>
            <a:ext cx="2502583" cy="219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8" h="21426" extrusionOk="0">
                <a:moveTo>
                  <a:pt x="7507" y="377"/>
                </a:moveTo>
                <a:cubicBezTo>
                  <a:pt x="8919" y="-14"/>
                  <a:pt x="10370" y="-90"/>
                  <a:pt x="11756" y="99"/>
                </a:cubicBezTo>
                <a:cubicBezTo>
                  <a:pt x="13155" y="289"/>
                  <a:pt x="14502" y="756"/>
                  <a:pt x="15731" y="1450"/>
                </a:cubicBezTo>
                <a:cubicBezTo>
                  <a:pt x="16960" y="2144"/>
                  <a:pt x="18058" y="3079"/>
                  <a:pt x="18960" y="4202"/>
                </a:cubicBezTo>
                <a:cubicBezTo>
                  <a:pt x="19863" y="5326"/>
                  <a:pt x="20556" y="6639"/>
                  <a:pt x="20987" y="8090"/>
                </a:cubicBezTo>
                <a:cubicBezTo>
                  <a:pt x="21405" y="9542"/>
                  <a:pt x="21510" y="11007"/>
                  <a:pt x="21340" y="12408"/>
                </a:cubicBezTo>
                <a:cubicBezTo>
                  <a:pt x="21170" y="13797"/>
                  <a:pt x="20725" y="15122"/>
                  <a:pt x="20046" y="16309"/>
                </a:cubicBezTo>
                <a:cubicBezTo>
                  <a:pt x="19366" y="17483"/>
                  <a:pt x="18464" y="18531"/>
                  <a:pt x="17365" y="19351"/>
                </a:cubicBezTo>
                <a:cubicBezTo>
                  <a:pt x="16267" y="20172"/>
                  <a:pt x="14999" y="20790"/>
                  <a:pt x="13573" y="21131"/>
                </a:cubicBezTo>
                <a:cubicBezTo>
                  <a:pt x="12148" y="21472"/>
                  <a:pt x="10723" y="21510"/>
                  <a:pt x="9350" y="21283"/>
                </a:cubicBezTo>
                <a:cubicBezTo>
                  <a:pt x="7990" y="21056"/>
                  <a:pt x="6670" y="20576"/>
                  <a:pt x="5493" y="19869"/>
                </a:cubicBezTo>
                <a:cubicBezTo>
                  <a:pt x="4316" y="19162"/>
                  <a:pt x="3257" y="18253"/>
                  <a:pt x="2394" y="17155"/>
                </a:cubicBezTo>
                <a:cubicBezTo>
                  <a:pt x="1531" y="16056"/>
                  <a:pt x="864" y="14794"/>
                  <a:pt x="446" y="13380"/>
                </a:cubicBezTo>
                <a:cubicBezTo>
                  <a:pt x="28" y="11966"/>
                  <a:pt x="-90" y="10552"/>
                  <a:pt x="67" y="9201"/>
                </a:cubicBezTo>
                <a:cubicBezTo>
                  <a:pt x="211" y="7838"/>
                  <a:pt x="616" y="6538"/>
                  <a:pt x="1257" y="5364"/>
                </a:cubicBezTo>
                <a:cubicBezTo>
                  <a:pt x="1897" y="4190"/>
                  <a:pt x="2760" y="3142"/>
                  <a:pt x="3806" y="2283"/>
                </a:cubicBezTo>
                <a:cubicBezTo>
                  <a:pt x="4839" y="1425"/>
                  <a:pt x="6095" y="768"/>
                  <a:pt x="7507" y="37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182880" anchor="b"/>
          <a:lstStyle/>
          <a:p>
            <a:pPr lvl="0"/>
            <a:endParaRPr lang="en-IN" sz="3600" dirty="0"/>
          </a:p>
        </p:txBody>
      </p:sp>
      <p:sp>
        <p:nvSpPr>
          <p:cNvPr id="12" name="Shape">
            <a:extLst>
              <a:ext uri="{FF2B5EF4-FFF2-40B4-BE49-F238E27FC236}">
                <a16:creationId xmlns="" xmlns:a16="http://schemas.microsoft.com/office/drawing/2014/main" id="{8581CC34-C5DB-405F-85A0-96A7B5EFD597}"/>
              </a:ext>
            </a:extLst>
          </p:cNvPr>
          <p:cNvSpPr/>
          <p:nvPr/>
        </p:nvSpPr>
        <p:spPr>
          <a:xfrm>
            <a:off x="190108" y="1360221"/>
            <a:ext cx="2580252" cy="239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3" h="21428" extrusionOk="0">
                <a:moveTo>
                  <a:pt x="7530" y="381"/>
                </a:moveTo>
                <a:cubicBezTo>
                  <a:pt x="8946" y="-13"/>
                  <a:pt x="10385" y="-90"/>
                  <a:pt x="11779" y="96"/>
                </a:cubicBezTo>
                <a:cubicBezTo>
                  <a:pt x="13173" y="282"/>
                  <a:pt x="14522" y="753"/>
                  <a:pt x="15746" y="1454"/>
                </a:cubicBezTo>
                <a:cubicBezTo>
                  <a:pt x="16970" y="2154"/>
                  <a:pt x="18069" y="3085"/>
                  <a:pt x="18975" y="4202"/>
                </a:cubicBezTo>
                <a:cubicBezTo>
                  <a:pt x="19871" y="5329"/>
                  <a:pt x="20573" y="6632"/>
                  <a:pt x="20993" y="8099"/>
                </a:cubicBezTo>
                <a:cubicBezTo>
                  <a:pt x="21412" y="9555"/>
                  <a:pt x="21514" y="11022"/>
                  <a:pt x="21344" y="12412"/>
                </a:cubicBezTo>
                <a:cubicBezTo>
                  <a:pt x="21174" y="13803"/>
                  <a:pt x="20721" y="15127"/>
                  <a:pt x="20041" y="16310"/>
                </a:cubicBezTo>
                <a:cubicBezTo>
                  <a:pt x="19361" y="17492"/>
                  <a:pt x="18454" y="18532"/>
                  <a:pt x="17355" y="19353"/>
                </a:cubicBezTo>
                <a:cubicBezTo>
                  <a:pt x="16267" y="20174"/>
                  <a:pt x="14986" y="20798"/>
                  <a:pt x="13558" y="21138"/>
                </a:cubicBezTo>
                <a:cubicBezTo>
                  <a:pt x="12142" y="21477"/>
                  <a:pt x="10714" y="21510"/>
                  <a:pt x="9343" y="21280"/>
                </a:cubicBezTo>
                <a:cubicBezTo>
                  <a:pt x="7983" y="21050"/>
                  <a:pt x="6668" y="20568"/>
                  <a:pt x="5490" y="19868"/>
                </a:cubicBezTo>
                <a:cubicBezTo>
                  <a:pt x="4311" y="19167"/>
                  <a:pt x="3257" y="18248"/>
                  <a:pt x="2396" y="17153"/>
                </a:cubicBezTo>
                <a:cubicBezTo>
                  <a:pt x="1535" y="16058"/>
                  <a:pt x="866" y="14788"/>
                  <a:pt x="447" y="13376"/>
                </a:cubicBezTo>
                <a:cubicBezTo>
                  <a:pt x="27" y="11964"/>
                  <a:pt x="-86" y="10551"/>
                  <a:pt x="61" y="9194"/>
                </a:cubicBezTo>
                <a:cubicBezTo>
                  <a:pt x="209" y="7836"/>
                  <a:pt x="617" y="6533"/>
                  <a:pt x="1240" y="5362"/>
                </a:cubicBezTo>
                <a:cubicBezTo>
                  <a:pt x="1875" y="4180"/>
                  <a:pt x="2736" y="3129"/>
                  <a:pt x="3790" y="2275"/>
                </a:cubicBezTo>
                <a:cubicBezTo>
                  <a:pt x="4866" y="1432"/>
                  <a:pt x="6124" y="775"/>
                  <a:pt x="7530" y="381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38100" tIns="38100" rIns="38100" bIns="182880" anchor="b"/>
          <a:lstStyle/>
          <a:p>
            <a:pPr lvl="0"/>
            <a:endParaRPr lang="en-IN" sz="20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345" y="4206758"/>
            <a:ext cx="1672097" cy="741288"/>
            <a:chOff x="0" y="2449684"/>
            <a:chExt cx="2476500" cy="1119960"/>
          </a:xfrm>
          <a:scene3d>
            <a:camera prst="orthographicFront"/>
            <a:lightRig rig="flat" dir="t"/>
          </a:scene3d>
        </p:grpSpPr>
        <p:sp>
          <p:nvSpPr>
            <p:cNvPr id="14" name="Rectangle 13"/>
            <p:cNvSpPr/>
            <p:nvPr/>
          </p:nvSpPr>
          <p:spPr>
            <a:xfrm>
              <a:off x="0" y="2449684"/>
              <a:ext cx="2476500" cy="1119960"/>
            </a:xfrm>
            <a:prstGeom prst="rect">
              <a:avLst/>
            </a:prstGeom>
            <a:sp3d extrusionH="12700" prstMaterial="plastic">
              <a:bevelT w="50800" h="50800"/>
            </a:sp3d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0" y="2449684"/>
              <a:ext cx="2476500" cy="111996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MB51                (T-code)</a:t>
              </a:r>
              <a:endParaRPr lang="en-IN" sz="12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/NMI_CLASS</a:t>
              </a:r>
              <a:endParaRPr lang="en-IN" sz="12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71985" y="4230384"/>
            <a:ext cx="1681488" cy="717661"/>
            <a:chOff x="8683502" y="5094664"/>
            <a:chExt cx="2476500" cy="1119960"/>
          </a:xfrm>
        </p:grpSpPr>
        <p:sp>
          <p:nvSpPr>
            <p:cNvPr id="20" name="Rectangle 19"/>
            <p:cNvSpPr/>
            <p:nvPr/>
          </p:nvSpPr>
          <p:spPr>
            <a:xfrm>
              <a:off x="8683502" y="5094664"/>
              <a:ext cx="2476500" cy="1119960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accent5">
                <a:tint val="40000"/>
                <a:alpha val="90000"/>
                <a:hueOff val="2830706"/>
                <a:satOff val="-27334"/>
                <a:lumOff val="-3213"/>
                <a:alphaOff val="0"/>
              </a:schemeClr>
            </a:lnRef>
            <a:fillRef idx="1">
              <a:schemeClr val="accent5">
                <a:tint val="40000"/>
                <a:alpha val="90000"/>
                <a:hueOff val="2830706"/>
                <a:satOff val="-27334"/>
                <a:lumOff val="-3213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2830706"/>
                <a:satOff val="-27334"/>
                <a:lumOff val="-321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8683502" y="5094664"/>
              <a:ext cx="2476500" cy="1119960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1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ZMB52           </a:t>
              </a:r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     (T-code)</a:t>
              </a:r>
              <a:endParaRPr lang="en-IN" sz="11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1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/NMI-STOCK</a:t>
              </a:r>
              <a:endParaRPr lang="en-IN" sz="11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46386" y="4206758"/>
            <a:ext cx="1672098" cy="741287"/>
            <a:chOff x="2778057" y="4087353"/>
            <a:chExt cx="1672098" cy="741287"/>
          </a:xfrm>
        </p:grpSpPr>
        <p:sp>
          <p:nvSpPr>
            <p:cNvPr id="23" name="Rectangle 22"/>
            <p:cNvSpPr/>
            <p:nvPr/>
          </p:nvSpPr>
          <p:spPr>
            <a:xfrm>
              <a:off x="2778058" y="4087353"/>
              <a:ext cx="1672097" cy="7412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2778057" y="4087353"/>
              <a:ext cx="1672097" cy="7412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scene3d>
              <a:camera prst="orthographicFront"/>
              <a:lightRig rig="fla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MB51                (T-code)</a:t>
              </a:r>
              <a:endParaRPr lang="en-IN" sz="12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/NMI_Rec</a:t>
              </a:r>
              <a:endParaRPr lang="en-IN" sz="12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06974" y="4230384"/>
            <a:ext cx="1681488" cy="717661"/>
            <a:chOff x="8683502" y="5094664"/>
            <a:chExt cx="2476500" cy="1119960"/>
          </a:xfrm>
        </p:grpSpPr>
        <p:sp>
          <p:nvSpPr>
            <p:cNvPr id="26" name="Rectangle 25"/>
            <p:cNvSpPr/>
            <p:nvPr/>
          </p:nvSpPr>
          <p:spPr>
            <a:xfrm>
              <a:off x="8683502" y="5094664"/>
              <a:ext cx="2476500" cy="1119960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extrusionH="12700" prstMaterial="plastic">
              <a:bevelT w="50800" h="50800"/>
            </a:sp3d>
          </p:spPr>
          <p:style>
            <a:lnRef idx="1">
              <a:schemeClr val="accent5">
                <a:tint val="40000"/>
                <a:alpha val="90000"/>
                <a:hueOff val="2830706"/>
                <a:satOff val="-27334"/>
                <a:lumOff val="-3213"/>
                <a:alphaOff val="0"/>
              </a:schemeClr>
            </a:lnRef>
            <a:fillRef idx="1">
              <a:schemeClr val="accent5">
                <a:tint val="40000"/>
                <a:alpha val="90000"/>
                <a:hueOff val="2830706"/>
                <a:satOff val="-27334"/>
                <a:lumOff val="-3213"/>
                <a:alphaOff val="0"/>
              </a:schemeClr>
            </a:fillRef>
            <a:effectRef idx="2">
              <a:schemeClr val="accent5">
                <a:tint val="40000"/>
                <a:alpha val="90000"/>
                <a:hueOff val="2830706"/>
                <a:satOff val="-27334"/>
                <a:lumOff val="-321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8683502" y="5094664"/>
              <a:ext cx="2476500" cy="1119960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1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ZMB52           </a:t>
              </a:r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11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     (T-code)</a:t>
              </a:r>
              <a:endParaRPr lang="en-IN" sz="11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1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/NMI-STOCK</a:t>
              </a:r>
              <a:endParaRPr lang="en-IN" sz="11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val 27"/>
          <p:cNvSpPr/>
          <p:nvPr/>
        </p:nvSpPr>
        <p:spPr>
          <a:xfrm>
            <a:off x="354002" y="1457609"/>
            <a:ext cx="2271049" cy="21999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/>
          <p:cNvSpPr/>
          <p:nvPr/>
        </p:nvSpPr>
        <p:spPr>
          <a:xfrm>
            <a:off x="2761041" y="1610378"/>
            <a:ext cx="2042786" cy="19805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64859" y="2256154"/>
            <a:ext cx="224933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Consumption</a:t>
            </a:r>
            <a:endParaRPr lang="en-US" sz="25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95091" y="2319077"/>
            <a:ext cx="163378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Inventory</a:t>
            </a:r>
            <a:endParaRPr lang="en-US" sz="25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37412" y="2319077"/>
            <a:ext cx="137088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Receipt</a:t>
            </a:r>
            <a:endParaRPr lang="en-US" sz="25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35906" y="2256154"/>
            <a:ext cx="154401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Opening</a:t>
            </a:r>
            <a:endParaRPr lang="en-US" sz="25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7" name="Straight Arrow Connector 36"/>
          <p:cNvCxnSpPr>
            <a:endCxn id="14" idx="0"/>
          </p:cNvCxnSpPr>
          <p:nvPr/>
        </p:nvCxnSpPr>
        <p:spPr>
          <a:xfrm>
            <a:off x="1407393" y="3860203"/>
            <a:ext cx="1" cy="3465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811981" y="3853638"/>
            <a:ext cx="1" cy="3465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14511" y="3840590"/>
            <a:ext cx="1" cy="3465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319099" y="3834025"/>
            <a:ext cx="1" cy="3465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2946386" y="5051834"/>
            <a:ext cx="1682486" cy="3983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01.04.2023</a:t>
            </a:r>
            <a:endParaRPr lang="en-IN" sz="900" b="1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171985" y="5051834"/>
            <a:ext cx="1682486" cy="398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01.04.2020 to 31.03.2023</a:t>
            </a:r>
            <a:endParaRPr lang="en-IN" sz="9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406974" y="5051834"/>
            <a:ext cx="1682486" cy="3983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01.04.2020</a:t>
            </a:r>
            <a:endParaRPr lang="en-IN" sz="900" b="1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66567" y="5042781"/>
            <a:ext cx="1682486" cy="3983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chemeClr val="tx1"/>
                </a:solidFill>
              </a:rPr>
              <a:t>01.04.2020 to 31.03.2023</a:t>
            </a:r>
            <a:endParaRPr lang="en-IN" sz="9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90631" y="6063947"/>
            <a:ext cx="45314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 real time solution change data accordingly.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313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40121_17441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25876" r="7954" b="18414"/>
          <a:stretch/>
        </p:blipFill>
        <p:spPr>
          <a:xfrm>
            <a:off x="244442" y="1376125"/>
            <a:ext cx="11023818" cy="5232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27767" y="207322"/>
            <a:ext cx="46570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Sample Extraction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8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240121_174418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31305" r="13101" b="18680"/>
          <a:stretch/>
        </p:blipFill>
        <p:spPr>
          <a:xfrm>
            <a:off x="306308" y="1846907"/>
            <a:ext cx="4980916" cy="4461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27767" y="207322"/>
            <a:ext cx="46570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Sample Extraction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G_20240121_174418"/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1" t="31305" r="13101" b="18680"/>
          <a:stretch/>
        </p:blipFill>
        <p:spPr>
          <a:xfrm>
            <a:off x="5448676" y="1846907"/>
            <a:ext cx="4980916" cy="4461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1384425" y="1394233"/>
            <a:ext cx="2824682" cy="380246"/>
          </a:xfrm>
          <a:prstGeom prst="roundRect">
            <a:avLst/>
          </a:prstGeom>
          <a:scene3d>
            <a:camera prst="orthographicFront">
              <a:rot lat="0" lon="0" rev="0"/>
            </a:camera>
            <a:lightRig rig="threePt" dir="tl"/>
          </a:scene3d>
          <a:sp3d prstMaterial="plastic"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Opening Stock (Zmb52)</a:t>
            </a:r>
            <a:endParaRPr lang="en-IN" sz="16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526793" y="1394234"/>
            <a:ext cx="2824682" cy="380246"/>
          </a:xfrm>
          <a:prstGeom prst="roundRect">
            <a:avLst/>
          </a:prstGeom>
          <a:scene3d>
            <a:camera prst="orthographicFront">
              <a:rot lat="0" lon="0" rev="0"/>
            </a:camera>
            <a:lightRig rig="threePt" dir="tl"/>
          </a:scene3d>
          <a:sp3d prstMaterial="plastic"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Closing </a:t>
            </a:r>
            <a:r>
              <a:rPr lang="en-US" b="1" dirty="0"/>
              <a:t>Stock (Zmb52)</a:t>
            </a:r>
            <a:endParaRPr lang="en-IN" b="1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155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858376" y="1638493"/>
            <a:ext cx="7162460" cy="4815335"/>
            <a:chOff x="2353902" y="1196165"/>
            <a:chExt cx="7162460" cy="4815335"/>
          </a:xfrm>
        </p:grpSpPr>
        <p:sp>
          <p:nvSpPr>
            <p:cNvPr id="2" name="Shape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867CDCBF-70E4-4BD7-F797-0B4922E4C0F0}"/>
                </a:ext>
              </a:extLst>
            </p:cNvPr>
            <p:cNvSpPr/>
            <p:nvPr/>
          </p:nvSpPr>
          <p:spPr>
            <a:xfrm>
              <a:off x="2353902" y="1196165"/>
              <a:ext cx="7162460" cy="4815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5" h="20650" extrusionOk="0">
                  <a:moveTo>
                    <a:pt x="19914" y="12264"/>
                  </a:moveTo>
                  <a:cubicBezTo>
                    <a:pt x="18711" y="10567"/>
                    <a:pt x="16822" y="10559"/>
                    <a:pt x="15614" y="12241"/>
                  </a:cubicBezTo>
                  <a:cubicBezTo>
                    <a:pt x="15353" y="12605"/>
                    <a:pt x="15143" y="13014"/>
                    <a:pt x="14977" y="13461"/>
                  </a:cubicBezTo>
                  <a:cubicBezTo>
                    <a:pt x="14797" y="13946"/>
                    <a:pt x="14466" y="14264"/>
                    <a:pt x="14095" y="14264"/>
                  </a:cubicBezTo>
                  <a:cubicBezTo>
                    <a:pt x="13790" y="14264"/>
                    <a:pt x="13509" y="14059"/>
                    <a:pt x="13319" y="13711"/>
                  </a:cubicBezTo>
                  <a:cubicBezTo>
                    <a:pt x="13153" y="13203"/>
                    <a:pt x="12923" y="12726"/>
                    <a:pt x="12632" y="12317"/>
                  </a:cubicBezTo>
                  <a:cubicBezTo>
                    <a:pt x="12396" y="11991"/>
                    <a:pt x="12141" y="11726"/>
                    <a:pt x="11865" y="11521"/>
                  </a:cubicBezTo>
                  <a:cubicBezTo>
                    <a:pt x="11615" y="11233"/>
                    <a:pt x="11459" y="10794"/>
                    <a:pt x="11459" y="10309"/>
                  </a:cubicBezTo>
                  <a:cubicBezTo>
                    <a:pt x="11459" y="9748"/>
                    <a:pt x="11660" y="9241"/>
                    <a:pt x="11981" y="8968"/>
                  </a:cubicBezTo>
                  <a:cubicBezTo>
                    <a:pt x="12271" y="8718"/>
                    <a:pt x="12542" y="8400"/>
                    <a:pt x="12782" y="7998"/>
                  </a:cubicBezTo>
                  <a:cubicBezTo>
                    <a:pt x="13885" y="6150"/>
                    <a:pt x="13860" y="3301"/>
                    <a:pt x="12727" y="1498"/>
                  </a:cubicBezTo>
                  <a:cubicBezTo>
                    <a:pt x="11469" y="-510"/>
                    <a:pt x="9354" y="-495"/>
                    <a:pt x="8107" y="1520"/>
                  </a:cubicBezTo>
                  <a:cubicBezTo>
                    <a:pt x="6969" y="3361"/>
                    <a:pt x="6979" y="6263"/>
                    <a:pt x="8127" y="8089"/>
                  </a:cubicBezTo>
                  <a:cubicBezTo>
                    <a:pt x="8342" y="8430"/>
                    <a:pt x="8583" y="8718"/>
                    <a:pt x="8843" y="8938"/>
                  </a:cubicBezTo>
                  <a:cubicBezTo>
                    <a:pt x="9159" y="9210"/>
                    <a:pt x="9354" y="9710"/>
                    <a:pt x="9354" y="10256"/>
                  </a:cubicBezTo>
                  <a:lnTo>
                    <a:pt x="9354" y="10377"/>
                  </a:lnTo>
                  <a:cubicBezTo>
                    <a:pt x="9354" y="10862"/>
                    <a:pt x="9204" y="11309"/>
                    <a:pt x="8954" y="11597"/>
                  </a:cubicBezTo>
                  <a:cubicBezTo>
                    <a:pt x="8708" y="11794"/>
                    <a:pt x="8477" y="12044"/>
                    <a:pt x="8267" y="12339"/>
                  </a:cubicBezTo>
                  <a:cubicBezTo>
                    <a:pt x="7976" y="12756"/>
                    <a:pt x="7751" y="13233"/>
                    <a:pt x="7590" y="13741"/>
                  </a:cubicBezTo>
                  <a:cubicBezTo>
                    <a:pt x="7400" y="14090"/>
                    <a:pt x="7119" y="14302"/>
                    <a:pt x="6819" y="14302"/>
                  </a:cubicBezTo>
                  <a:cubicBezTo>
                    <a:pt x="6448" y="14302"/>
                    <a:pt x="6112" y="13999"/>
                    <a:pt x="5932" y="13514"/>
                  </a:cubicBezTo>
                  <a:cubicBezTo>
                    <a:pt x="5766" y="13074"/>
                    <a:pt x="5556" y="12665"/>
                    <a:pt x="5290" y="12302"/>
                  </a:cubicBezTo>
                  <a:cubicBezTo>
                    <a:pt x="4067" y="10635"/>
                    <a:pt x="2183" y="10673"/>
                    <a:pt x="990" y="12385"/>
                  </a:cubicBezTo>
                  <a:cubicBezTo>
                    <a:pt x="-338" y="14286"/>
                    <a:pt x="-328" y="17484"/>
                    <a:pt x="1005" y="19370"/>
                  </a:cubicBezTo>
                  <a:cubicBezTo>
                    <a:pt x="2223" y="21090"/>
                    <a:pt x="4142" y="21075"/>
                    <a:pt x="5350" y="19340"/>
                  </a:cubicBezTo>
                  <a:cubicBezTo>
                    <a:pt x="5576" y="19014"/>
                    <a:pt x="5766" y="18650"/>
                    <a:pt x="5911" y="18256"/>
                  </a:cubicBezTo>
                  <a:cubicBezTo>
                    <a:pt x="6092" y="17779"/>
                    <a:pt x="6423" y="17484"/>
                    <a:pt x="6783" y="17484"/>
                  </a:cubicBezTo>
                  <a:lnTo>
                    <a:pt x="6864" y="17484"/>
                  </a:lnTo>
                  <a:cubicBezTo>
                    <a:pt x="7164" y="17484"/>
                    <a:pt x="7440" y="17681"/>
                    <a:pt x="7630" y="18014"/>
                  </a:cubicBezTo>
                  <a:cubicBezTo>
                    <a:pt x="7781" y="18453"/>
                    <a:pt x="7976" y="18863"/>
                    <a:pt x="8222" y="19226"/>
                  </a:cubicBezTo>
                  <a:cubicBezTo>
                    <a:pt x="9254" y="20779"/>
                    <a:pt x="10818" y="21037"/>
                    <a:pt x="12026" y="19999"/>
                  </a:cubicBezTo>
                  <a:cubicBezTo>
                    <a:pt x="12251" y="19810"/>
                    <a:pt x="12462" y="19575"/>
                    <a:pt x="12657" y="19294"/>
                  </a:cubicBezTo>
                  <a:cubicBezTo>
                    <a:pt x="12928" y="18900"/>
                    <a:pt x="13143" y="18461"/>
                    <a:pt x="13304" y="17984"/>
                  </a:cubicBezTo>
                  <a:cubicBezTo>
                    <a:pt x="13494" y="17643"/>
                    <a:pt x="13770" y="17446"/>
                    <a:pt x="14065" y="17438"/>
                  </a:cubicBezTo>
                  <a:lnTo>
                    <a:pt x="14146" y="17438"/>
                  </a:lnTo>
                  <a:cubicBezTo>
                    <a:pt x="14506" y="17438"/>
                    <a:pt x="14837" y="17734"/>
                    <a:pt x="15023" y="18203"/>
                  </a:cubicBezTo>
                  <a:cubicBezTo>
                    <a:pt x="15173" y="18590"/>
                    <a:pt x="15363" y="18953"/>
                    <a:pt x="15594" y="19279"/>
                  </a:cubicBezTo>
                  <a:cubicBezTo>
                    <a:pt x="16812" y="20999"/>
                    <a:pt x="18731" y="20992"/>
                    <a:pt x="19939" y="19249"/>
                  </a:cubicBezTo>
                  <a:cubicBezTo>
                    <a:pt x="21262" y="17340"/>
                    <a:pt x="21252" y="14150"/>
                    <a:pt x="19914" y="1226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254000" dist="190500" dir="13500000" algn="tl" rotWithShape="0">
                <a:schemeClr val="bg1">
                  <a:alpha val="15000"/>
                </a:schemeClr>
              </a:outerShdw>
            </a:effectLst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r>
                <a:rPr lang="en-US" dirty="0" smtClean="0"/>
                <a:t>`</a:t>
              </a:r>
              <a:endParaRPr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405EA260-A860-1D07-B938-BD20FF204950}"/>
                </a:ext>
              </a:extLst>
            </p:cNvPr>
            <p:cNvSpPr/>
            <p:nvPr/>
          </p:nvSpPr>
          <p:spPr>
            <a:xfrm>
              <a:off x="7532483" y="3969904"/>
              <a:ext cx="1846907" cy="1869395"/>
            </a:xfrm>
            <a:prstGeom prst="ellipse">
              <a:avLst/>
            </a:prstGeom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" name="Freeform: Shape 3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5711392D-6788-5B5B-28B8-97F8223BF2B7}"/>
                </a:ext>
              </a:extLst>
            </p:cNvPr>
            <p:cNvSpPr/>
            <p:nvPr/>
          </p:nvSpPr>
          <p:spPr>
            <a:xfrm>
              <a:off x="5169529" y="1792760"/>
              <a:ext cx="1678120" cy="1485954"/>
            </a:xfrm>
            <a:custGeom>
              <a:avLst/>
              <a:gdLst>
                <a:gd name="connsiteX0" fmla="*/ 1269048 w 1461652"/>
                <a:gd name="connsiteY0" fmla="*/ 0 h 1313176"/>
                <a:gd name="connsiteX1" fmla="*/ 1325272 w 1461652"/>
                <a:gd name="connsiteY1" fmla="*/ 68145 h 1313176"/>
                <a:gd name="connsiteX2" fmla="*/ 1461652 w 1461652"/>
                <a:gd name="connsiteY2" fmla="*/ 514623 h 1313176"/>
                <a:gd name="connsiteX3" fmla="*/ 663099 w 1461652"/>
                <a:gd name="connsiteY3" fmla="*/ 1313176 h 1313176"/>
                <a:gd name="connsiteX4" fmla="*/ 926 w 1461652"/>
                <a:gd name="connsiteY4" fmla="*/ 961102 h 1313176"/>
                <a:gd name="connsiteX5" fmla="*/ 0 w 1461652"/>
                <a:gd name="connsiteY5" fmla="*/ 959396 h 1313176"/>
                <a:gd name="connsiteX6" fmla="*/ 41287 w 1461652"/>
                <a:gd name="connsiteY6" fmla="*/ 1009436 h 1313176"/>
                <a:gd name="connsiteX7" fmla="*/ 605949 w 1461652"/>
                <a:gd name="connsiteY7" fmla="*/ 1243326 h 1313176"/>
                <a:gd name="connsiteX8" fmla="*/ 1404502 w 1461652"/>
                <a:gd name="connsiteY8" fmla="*/ 444773 h 1313176"/>
                <a:gd name="connsiteX9" fmla="*/ 1341748 w 1461652"/>
                <a:gd name="connsiteY9" fmla="*/ 133940 h 1313176"/>
                <a:gd name="connsiteX0" fmla="*/ 1269048 w 1461652"/>
                <a:gd name="connsiteY0" fmla="*/ 0 h 1313176"/>
                <a:gd name="connsiteX1" fmla="*/ 1325272 w 1461652"/>
                <a:gd name="connsiteY1" fmla="*/ 68145 h 1313176"/>
                <a:gd name="connsiteX2" fmla="*/ 1461652 w 1461652"/>
                <a:gd name="connsiteY2" fmla="*/ 514623 h 1313176"/>
                <a:gd name="connsiteX3" fmla="*/ 663099 w 1461652"/>
                <a:gd name="connsiteY3" fmla="*/ 1313176 h 1313176"/>
                <a:gd name="connsiteX4" fmla="*/ 926 w 1461652"/>
                <a:gd name="connsiteY4" fmla="*/ 961102 h 1313176"/>
                <a:gd name="connsiteX5" fmla="*/ 0 w 1461652"/>
                <a:gd name="connsiteY5" fmla="*/ 959396 h 1313176"/>
                <a:gd name="connsiteX6" fmla="*/ 41287 w 1461652"/>
                <a:gd name="connsiteY6" fmla="*/ 1009436 h 1313176"/>
                <a:gd name="connsiteX7" fmla="*/ 1404502 w 1461652"/>
                <a:gd name="connsiteY7" fmla="*/ 444773 h 1313176"/>
                <a:gd name="connsiteX8" fmla="*/ 1341748 w 1461652"/>
                <a:gd name="connsiteY8" fmla="*/ 133940 h 1313176"/>
                <a:gd name="connsiteX9" fmla="*/ 1269048 w 1461652"/>
                <a:gd name="connsiteY9" fmla="*/ 0 h 1313176"/>
                <a:gd name="connsiteX0" fmla="*/ 1269048 w 1461652"/>
                <a:gd name="connsiteY0" fmla="*/ 0 h 1313176"/>
                <a:gd name="connsiteX1" fmla="*/ 1325272 w 1461652"/>
                <a:gd name="connsiteY1" fmla="*/ 68145 h 1313176"/>
                <a:gd name="connsiteX2" fmla="*/ 1461652 w 1461652"/>
                <a:gd name="connsiteY2" fmla="*/ 514623 h 1313176"/>
                <a:gd name="connsiteX3" fmla="*/ 663099 w 1461652"/>
                <a:gd name="connsiteY3" fmla="*/ 1313176 h 1313176"/>
                <a:gd name="connsiteX4" fmla="*/ 926 w 1461652"/>
                <a:gd name="connsiteY4" fmla="*/ 961102 h 1313176"/>
                <a:gd name="connsiteX5" fmla="*/ 0 w 1461652"/>
                <a:gd name="connsiteY5" fmla="*/ 959396 h 1313176"/>
                <a:gd name="connsiteX6" fmla="*/ 41287 w 1461652"/>
                <a:gd name="connsiteY6" fmla="*/ 1009436 h 1313176"/>
                <a:gd name="connsiteX7" fmla="*/ 1341748 w 1461652"/>
                <a:gd name="connsiteY7" fmla="*/ 133940 h 1313176"/>
                <a:gd name="connsiteX8" fmla="*/ 1269048 w 1461652"/>
                <a:gd name="connsiteY8" fmla="*/ 0 h 1313176"/>
                <a:gd name="connsiteX0" fmla="*/ 1269048 w 1461652"/>
                <a:gd name="connsiteY0" fmla="*/ 0 h 1313176"/>
                <a:gd name="connsiteX1" fmla="*/ 1325272 w 1461652"/>
                <a:gd name="connsiteY1" fmla="*/ 68145 h 1313176"/>
                <a:gd name="connsiteX2" fmla="*/ 1461652 w 1461652"/>
                <a:gd name="connsiteY2" fmla="*/ 514623 h 1313176"/>
                <a:gd name="connsiteX3" fmla="*/ 663099 w 1461652"/>
                <a:gd name="connsiteY3" fmla="*/ 1313176 h 1313176"/>
                <a:gd name="connsiteX4" fmla="*/ 926 w 1461652"/>
                <a:gd name="connsiteY4" fmla="*/ 961102 h 1313176"/>
                <a:gd name="connsiteX5" fmla="*/ 0 w 1461652"/>
                <a:gd name="connsiteY5" fmla="*/ 959396 h 1313176"/>
                <a:gd name="connsiteX6" fmla="*/ 41287 w 1461652"/>
                <a:gd name="connsiteY6" fmla="*/ 1009436 h 1313176"/>
                <a:gd name="connsiteX7" fmla="*/ 1269048 w 1461652"/>
                <a:gd name="connsiteY7" fmla="*/ 0 h 1313176"/>
                <a:gd name="connsiteX0" fmla="*/ 1269048 w 1461652"/>
                <a:gd name="connsiteY0" fmla="*/ 0 h 1313176"/>
                <a:gd name="connsiteX1" fmla="*/ 1325272 w 1461652"/>
                <a:gd name="connsiteY1" fmla="*/ 68145 h 1313176"/>
                <a:gd name="connsiteX2" fmla="*/ 1461652 w 1461652"/>
                <a:gd name="connsiteY2" fmla="*/ 514623 h 1313176"/>
                <a:gd name="connsiteX3" fmla="*/ 663099 w 1461652"/>
                <a:gd name="connsiteY3" fmla="*/ 1313176 h 1313176"/>
                <a:gd name="connsiteX4" fmla="*/ 926 w 1461652"/>
                <a:gd name="connsiteY4" fmla="*/ 961102 h 1313176"/>
                <a:gd name="connsiteX5" fmla="*/ 0 w 1461652"/>
                <a:gd name="connsiteY5" fmla="*/ 959396 h 1313176"/>
                <a:gd name="connsiteX6" fmla="*/ 1269048 w 1461652"/>
                <a:gd name="connsiteY6" fmla="*/ 0 h 13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1652" h="1313176">
                  <a:moveTo>
                    <a:pt x="1269048" y="0"/>
                  </a:moveTo>
                  <a:lnTo>
                    <a:pt x="1325272" y="68145"/>
                  </a:lnTo>
                  <a:cubicBezTo>
                    <a:pt x="1411375" y="195594"/>
                    <a:pt x="1461652" y="349237"/>
                    <a:pt x="1461652" y="514623"/>
                  </a:cubicBezTo>
                  <a:cubicBezTo>
                    <a:pt x="1461652" y="955652"/>
                    <a:pt x="1104128" y="1313176"/>
                    <a:pt x="663099" y="1313176"/>
                  </a:cubicBezTo>
                  <a:cubicBezTo>
                    <a:pt x="387456" y="1313176"/>
                    <a:pt x="144432" y="1173518"/>
                    <a:pt x="926" y="961102"/>
                  </a:cubicBezTo>
                  <a:lnTo>
                    <a:pt x="0" y="959396"/>
                  </a:lnTo>
                  <a:lnTo>
                    <a:pt x="1269048" y="0"/>
                  </a:lnTo>
                  <a:close/>
                </a:path>
              </a:pathLst>
            </a:custGeom>
            <a:gradFill flip="none" rotWithShape="1">
              <a:gsLst>
                <a:gs pos="62000">
                  <a:srgbClr val="2B323B">
                    <a:alpha val="0"/>
                  </a:srgbClr>
                </a:gs>
                <a:gs pos="100000">
                  <a:schemeClr val="bg1">
                    <a:alpha val="49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/>
            </a:p>
          </p:txBody>
        </p:sp>
        <p:sp>
          <p:nvSpPr>
            <p:cNvPr id="5" name="Oval 4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9BEC349F-D923-D0B0-34BD-6BC522BE1228}"/>
                </a:ext>
              </a:extLst>
            </p:cNvPr>
            <p:cNvSpPr/>
            <p:nvPr/>
          </p:nvSpPr>
          <p:spPr>
            <a:xfrm>
              <a:off x="2530781" y="3917857"/>
              <a:ext cx="1885242" cy="196689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innerShdw blurRad="254000" dist="190500" dir="13500000">
                <a:schemeClr val="tx1">
                  <a:lumMod val="95000"/>
                  <a:lumOff val="5000"/>
                  <a:alpha val="4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/>
            </a:p>
          </p:txBody>
        </p:sp>
        <p:sp>
          <p:nvSpPr>
            <p:cNvPr id="6" name="Oval 5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C11A1FA1-30B8-932E-6F73-63224C43A06D}"/>
                </a:ext>
              </a:extLst>
            </p:cNvPr>
            <p:cNvSpPr/>
            <p:nvPr/>
          </p:nvSpPr>
          <p:spPr>
            <a:xfrm>
              <a:off x="5024673" y="3969904"/>
              <a:ext cx="1857200" cy="191484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innerShdw blurRad="254000" dist="190500" dir="13500000">
                <a:schemeClr val="tx1">
                  <a:lumMod val="95000"/>
                  <a:lumOff val="5000"/>
                  <a:alpha val="4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03929" y="1466622"/>
              <a:ext cx="64312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0"/>
                </a:rPr>
                <a:t>01</a:t>
              </a:r>
              <a:endParaRPr lang="en-US" sz="3200" b="1" cap="none" spc="0" dirty="0">
                <a:ln w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07729" y="2321855"/>
              <a:ext cx="1601721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500" b="1" cap="none" spc="0" dirty="0" smtClean="0">
                  <a:ln/>
                  <a:solidFill>
                    <a:schemeClr val="accent4"/>
                  </a:solidFill>
                  <a:effectLst/>
                </a:rPr>
                <a:t>Cleaning</a:t>
              </a:r>
              <a:endParaRPr lang="en-US" sz="2500" b="1" cap="none" spc="0" dirty="0">
                <a:ln/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30781" y="4647278"/>
              <a:ext cx="1826141" cy="86177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500" b="1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Remove</a:t>
              </a:r>
            </a:p>
            <a:p>
              <a:pPr algn="ctr"/>
              <a:r>
                <a:rPr lang="en-US" sz="2500" b="1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Duplicates</a:t>
              </a:r>
              <a:endParaRPr lang="en-US" sz="25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2288" y="3917857"/>
              <a:ext cx="64312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0"/>
                </a:rPr>
                <a:t>02</a:t>
              </a:r>
              <a:endParaRPr lang="en-US" sz="3200" b="1" cap="none" spc="0" dirty="0">
                <a:ln w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03928" y="3917857"/>
              <a:ext cx="64312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0"/>
                </a:rPr>
                <a:t>03</a:t>
              </a:r>
              <a:endParaRPr lang="en-US" sz="3200" b="1" cap="none" spc="0" dirty="0">
                <a:ln w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4373" y="3969904"/>
              <a:ext cx="64312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 smtClean="0">
                  <a:ln w="0"/>
                </a:rPr>
                <a:t>04</a:t>
              </a:r>
              <a:endParaRPr lang="en-US" sz="3200" b="1" cap="none" spc="0" dirty="0">
                <a:ln w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66633" y="4728672"/>
              <a:ext cx="1832554" cy="4770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500" b="1" dirty="0" smtClean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Formatting</a:t>
              </a:r>
              <a:endParaRPr lang="en-US" sz="25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549797" y="4647278"/>
              <a:ext cx="1794081" cy="86177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500" b="1" dirty="0" smtClean="0">
                  <a:ln w="0"/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Checking </a:t>
              </a:r>
            </a:p>
            <a:p>
              <a:pPr algn="ctr"/>
              <a:r>
                <a:rPr lang="en-US" sz="2500" b="1" dirty="0" smtClean="0">
                  <a:ln w="0"/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Null value</a:t>
              </a:r>
              <a:endParaRPr lang="en-US" sz="2500" b="1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97892" y="207322"/>
            <a:ext cx="5006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Preprocessing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14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>
            <a:off x="769545" y="3675707"/>
            <a:ext cx="6373639" cy="2408222"/>
          </a:xfrm>
          <a:prstGeom prst="curvedUpArrow">
            <a:avLst>
              <a:gd name="adj1" fmla="val 20909"/>
              <a:gd name="adj2" fmla="val 57481"/>
              <a:gd name="adj3" fmla="val 22922"/>
            </a:avLst>
          </a:prstGeom>
          <a:gradFill>
            <a:gsLst>
              <a:gs pos="0">
                <a:srgbClr val="7030A0"/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825497" y="2118511"/>
            <a:ext cx="6482281" cy="959667"/>
          </a:xfrm>
          <a:prstGeom prst="roundRect">
            <a:avLst/>
          </a:prstGeom>
          <a:solidFill>
            <a:srgbClr val="92D05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977199" y="2244401"/>
            <a:ext cx="63305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1. Load Consumption file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94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7892" y="207322"/>
            <a:ext cx="5006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Preprocessing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1" y="1040015"/>
            <a:ext cx="10150631" cy="271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09" y="3757188"/>
            <a:ext cx="10150631" cy="29740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33711" y="1040015"/>
            <a:ext cx="814811" cy="58179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491501" y="2179684"/>
            <a:ext cx="69923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algn="ctr"/>
            <a:r>
              <a:rPr lang="en-US" sz="5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90731" y="1487336"/>
            <a:ext cx="1922806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Reading File</a:t>
            </a: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Display header</a:t>
            </a: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Rename Columns</a:t>
            </a: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null values</a:t>
            </a: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Formatting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0248522" y="3032911"/>
            <a:ext cx="194347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248522" y="5276662"/>
            <a:ext cx="194347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5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7892" y="207322"/>
            <a:ext cx="5006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Preprocessing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47" r="27990" b="28559"/>
          <a:stretch/>
        </p:blipFill>
        <p:spPr>
          <a:xfrm>
            <a:off x="110801" y="1394233"/>
            <a:ext cx="6683152" cy="4836481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781044" y="1285592"/>
            <a:ext cx="5341545" cy="18921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 format (Dot to Dash)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Datatype Change (object to Date)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DD-MM-YYYY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9171161" y="3399979"/>
            <a:ext cx="2752253" cy="2562131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ardrop 5"/>
          <p:cNvSpPr/>
          <p:nvPr/>
        </p:nvSpPr>
        <p:spPr>
          <a:xfrm rot="3016830">
            <a:off x="7021964" y="3654174"/>
            <a:ext cx="2204025" cy="2264316"/>
          </a:xfrm>
          <a:prstGeom prst="teardrop">
            <a:avLst>
              <a:gd name="adj" fmla="val 93771"/>
            </a:avLst>
          </a:prstGeom>
          <a:gradFill flip="none" rotWithShape="1"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5">
                  <a:shade val="90000"/>
                  <a:lumMod val="84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382428" y="4019326"/>
            <a:ext cx="148309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Date </a:t>
            </a:r>
          </a:p>
          <a:p>
            <a:pPr algn="ctr"/>
            <a:r>
              <a:rPr 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30.06.2020</a:t>
            </a:r>
          </a:p>
          <a:p>
            <a:pPr algn="ctr"/>
            <a:r>
              <a:rPr lang="en-US" sz="2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30.06.2021</a:t>
            </a:r>
          </a:p>
          <a:p>
            <a:pPr algn="ctr"/>
            <a:r>
              <a:rPr 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01.05.2022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43532" y="3992577"/>
            <a:ext cx="139140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Year</a:t>
            </a:r>
          </a:p>
          <a:p>
            <a:pPr algn="ctr"/>
            <a:r>
              <a:rPr lang="en-US" sz="2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2020-21</a:t>
            </a:r>
          </a:p>
          <a:p>
            <a:pPr algn="ctr"/>
            <a:r>
              <a:rPr 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2021-22</a:t>
            </a:r>
          </a:p>
          <a:p>
            <a:pPr algn="ctr"/>
            <a:r>
              <a:rPr lang="en-US" sz="2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2022-23</a:t>
            </a:r>
            <a:endParaRPr lang="en-US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48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7892" y="207322"/>
            <a:ext cx="5006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Preprocessing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892" y="1218803"/>
            <a:ext cx="5135011" cy="41968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Display after formatting</a:t>
            </a:r>
            <a:endParaRPr lang="en-IN" sz="2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" y="1889063"/>
            <a:ext cx="10594251" cy="479098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144000" y="1889063"/>
            <a:ext cx="1285592" cy="4879818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7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7892" y="207322"/>
            <a:ext cx="5006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Preprocessing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" y="1168895"/>
            <a:ext cx="8640381" cy="5376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11905" y="1059255"/>
            <a:ext cx="1674891" cy="573084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63500" dist="38100" dir="5400000" rotWithShape="0">
              <a:srgbClr val="000000">
                <a:alpha val="6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015440" y="1178946"/>
            <a:ext cx="186781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</a:p>
          <a:p>
            <a:pPr algn="ctr"/>
            <a:r>
              <a:rPr lang="en-US" sz="3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Mapping</a:t>
            </a:r>
            <a:endParaRPr lang="en-US" sz="3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83259" y="1281330"/>
            <a:ext cx="2076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in Function on</a:t>
            </a:r>
          </a:p>
          <a:p>
            <a:r>
              <a:rPr lang="en-US" dirty="0" smtClean="0"/>
              <a:t>Specified </a:t>
            </a:r>
          </a:p>
          <a:p>
            <a:r>
              <a:rPr lang="en-US" dirty="0" smtClean="0"/>
              <a:t>Movement types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9883259" y="3015026"/>
            <a:ext cx="2005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data by</a:t>
            </a:r>
          </a:p>
          <a:p>
            <a:r>
              <a:rPr lang="en-US" dirty="0" smtClean="0"/>
              <a:t>Material &amp; year </a:t>
            </a:r>
          </a:p>
          <a:p>
            <a:r>
              <a:rPr lang="en-US" dirty="0" smtClean="0"/>
              <a:t>Sum of Total </a:t>
            </a:r>
            <a:r>
              <a:rPr lang="en-US" dirty="0" err="1"/>
              <a:t>Q</a:t>
            </a:r>
            <a:r>
              <a:rPr lang="en-US" dirty="0" err="1" smtClean="0"/>
              <a:t>ty</a:t>
            </a:r>
            <a:endParaRPr lang="en-US" dirty="0" smtClean="0"/>
          </a:p>
          <a:p>
            <a:r>
              <a:rPr lang="en-US" dirty="0" smtClean="0"/>
              <a:t>And count the</a:t>
            </a:r>
          </a:p>
          <a:p>
            <a:r>
              <a:rPr lang="en-US" dirty="0" smtClean="0"/>
              <a:t>Material.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786796" y="2607398"/>
            <a:ext cx="24052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86796" y="4796828"/>
            <a:ext cx="240520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83259" y="5193299"/>
            <a:ext cx="1939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Function for</a:t>
            </a:r>
          </a:p>
          <a:p>
            <a:r>
              <a:rPr lang="en-US" dirty="0" smtClean="0"/>
              <a:t>Classification &gt; 4 is F, &lt;=4 is ‘S’ , else 0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7892" y="207322"/>
            <a:ext cx="5006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Preprocessing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14" r="1"/>
          <a:stretch/>
        </p:blipFill>
        <p:spPr>
          <a:xfrm>
            <a:off x="0" y="1628473"/>
            <a:ext cx="9306766" cy="498227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892" y="1131683"/>
            <a:ext cx="10250219" cy="496790"/>
          </a:xfrm>
          <a:prstGeom prst="roundRect">
            <a:avLst/>
          </a:prstGeom>
          <a:gradFill>
            <a:gsLst>
              <a:gs pos="0">
                <a:schemeClr val="accent5">
                  <a:tint val="98000"/>
                  <a:lumMod val="114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 smtClean="0">
                <a:solidFill>
                  <a:schemeClr val="tx1"/>
                </a:solidFill>
              </a:rPr>
              <a:t># Group the data by Material and year, and calculate Total Qty. and movement Count pivot Table</a:t>
            </a:r>
            <a:endParaRPr lang="en-IN" sz="15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5223" y="4318000"/>
            <a:ext cx="6949337" cy="1462496"/>
          </a:xfrm>
          <a:prstGeom prst="rect">
            <a:avLst/>
          </a:prstGeom>
          <a:gradFill>
            <a:gsLst>
              <a:gs pos="0">
                <a:schemeClr val="accent5">
                  <a:tint val="98000"/>
                  <a:lumMod val="114000"/>
                  <a:alpha val="39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The code will give you Data frame (‘</a:t>
            </a:r>
            <a:r>
              <a:rPr lang="en-US" b="1" dirty="0" smtClean="0">
                <a:solidFill>
                  <a:schemeClr val="tx1"/>
                </a:solidFill>
              </a:rPr>
              <a:t>transformed_df</a:t>
            </a:r>
            <a:r>
              <a:rPr lang="en-US" dirty="0" smtClean="0">
                <a:solidFill>
                  <a:schemeClr val="tx1"/>
                </a:solidFill>
              </a:rPr>
              <a:t>’) with columns for material, year &amp; count, showing the number of occurrences (or movements) for each material in each year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27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116" y="1883120"/>
            <a:ext cx="10210812" cy="2011165"/>
            <a:chOff x="472277" y="2254312"/>
            <a:chExt cx="10210812" cy="2011165"/>
          </a:xfrm>
        </p:grpSpPr>
        <p:sp>
          <p:nvSpPr>
            <p:cNvPr id="3" name="TextBox 2"/>
            <p:cNvSpPr txBox="1"/>
            <p:nvPr/>
          </p:nvSpPr>
          <p:spPr>
            <a:xfrm>
              <a:off x="472277" y="2254312"/>
              <a:ext cx="102108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Problem</a:t>
              </a:r>
              <a:r>
                <a:rPr lang="en-US" sz="2000" dirty="0" smtClean="0">
                  <a:latin typeface="+mj-lt"/>
                </a:rPr>
                <a:t> </a:t>
              </a:r>
              <a:r>
                <a:rPr lang="en-US" dirty="0" smtClean="0">
                  <a:latin typeface="+mj-lt"/>
                </a:rPr>
                <a:t>: The problem statement is related to a consistent increase in non-moving  inventory year over year. Currently there are no real-time techniques  available to derive classification from SAP.</a:t>
              </a:r>
              <a:endParaRPr lang="en-IN" dirty="0">
                <a:latin typeface="+mj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2277" y="3588369"/>
              <a:ext cx="1021081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NMI Predicting </a:t>
              </a:r>
              <a:r>
                <a:rPr lang="en-US" dirty="0" smtClean="0">
                  <a:latin typeface="+mj-lt"/>
                </a:rPr>
                <a:t>: There is need of predictive model to forecast future instance of non-moving inventory resulting from the conversion of slow to non-moving status.</a:t>
              </a:r>
              <a:endParaRPr lang="en-IN" dirty="0">
                <a:latin typeface="+mj-lt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18007" y="196975"/>
            <a:ext cx="48942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 Statement</a:t>
            </a:r>
            <a:endParaRPr lang="en-US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21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7892" y="207322"/>
            <a:ext cx="5006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Preprocessing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2" y="1152471"/>
            <a:ext cx="8538108" cy="53252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680" y="4724400"/>
            <a:ext cx="4328160" cy="3149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ular Callout 8"/>
          <p:cNvSpPr/>
          <p:nvPr/>
        </p:nvSpPr>
        <p:spPr>
          <a:xfrm>
            <a:off x="5466080" y="3453041"/>
            <a:ext cx="2692400" cy="1087120"/>
          </a:xfrm>
          <a:prstGeom prst="wedgeRoundRectCallout">
            <a:avLst>
              <a:gd name="adj1" fmla="val -87009"/>
              <a:gd name="adj2" fmla="val 8679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Final Classification</a:t>
            </a:r>
          </a:p>
          <a:p>
            <a:pPr algn="ctr"/>
            <a:r>
              <a:rPr lang="en-US" b="1" dirty="0" smtClean="0"/>
              <a:t>Target Achieved -1st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1550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>
            <a:off x="769545" y="3675707"/>
            <a:ext cx="6373639" cy="2408222"/>
          </a:xfrm>
          <a:prstGeom prst="curvedUpArrow">
            <a:avLst>
              <a:gd name="adj1" fmla="val 20909"/>
              <a:gd name="adj2" fmla="val 57481"/>
              <a:gd name="adj3" fmla="val 22922"/>
            </a:avLst>
          </a:prstGeom>
          <a:gradFill>
            <a:gsLst>
              <a:gs pos="0">
                <a:srgbClr val="7030A0"/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825497" y="2118511"/>
            <a:ext cx="6482281" cy="959667"/>
          </a:xfrm>
          <a:prstGeom prst="roundRect">
            <a:avLst/>
          </a:prstGeom>
          <a:effectLst>
            <a:outerShdw blurRad="63500" dist="38100" dir="5400000" rotWithShape="0">
              <a:srgbClr val="000000">
                <a:alpha val="60000"/>
              </a:srgbClr>
            </a:outerShdw>
            <a:softEdge rad="63500"/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5263333" y="2244401"/>
            <a:ext cx="57583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2</a:t>
            </a:r>
            <a:r>
              <a:rPr lang="en-US" sz="4000" b="1" cap="none" spc="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. Load Inventory file</a:t>
            </a:r>
            <a:endParaRPr lang="en-US" sz="40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20665" y="207322"/>
            <a:ext cx="79480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Applying Class to Inventory File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74" y="1264741"/>
            <a:ext cx="9484005" cy="55932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59354" y="4582160"/>
            <a:ext cx="1893205" cy="9245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Callout 8"/>
          <p:cNvSpPr/>
          <p:nvPr/>
        </p:nvSpPr>
        <p:spPr>
          <a:xfrm>
            <a:off x="9728551" y="3911600"/>
            <a:ext cx="1727201" cy="894080"/>
          </a:xfrm>
          <a:prstGeom prst="wedgeEllipseCallout">
            <a:avLst>
              <a:gd name="adj1" fmla="val -93186"/>
              <a:gd name="adj2" fmla="val 9525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NAN</a:t>
            </a:r>
            <a:r>
              <a:rPr lang="en-US" sz="1400" b="1" dirty="0" smtClean="0">
                <a:solidFill>
                  <a:schemeClr val="tx1"/>
                </a:solidFill>
              </a:rPr>
              <a:t> means Not consumed 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35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40191" y="207322"/>
            <a:ext cx="51251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Classification of FSN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91" y="1124546"/>
            <a:ext cx="9765809" cy="54794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76160" y="2428240"/>
            <a:ext cx="1818640" cy="12395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Callout 8"/>
          <p:cNvSpPr/>
          <p:nvPr/>
        </p:nvSpPr>
        <p:spPr>
          <a:xfrm>
            <a:off x="9906000" y="1869440"/>
            <a:ext cx="1727201" cy="894080"/>
          </a:xfrm>
          <a:prstGeom prst="wedgeEllipseCallout">
            <a:avLst>
              <a:gd name="adj1" fmla="val -93186"/>
              <a:gd name="adj2" fmla="val 9525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Replace NAN  to ‘N’ Category 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8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>
            <a:off x="769545" y="3675707"/>
            <a:ext cx="6373639" cy="2408222"/>
          </a:xfrm>
          <a:prstGeom prst="curvedUpArrow">
            <a:avLst>
              <a:gd name="adj1" fmla="val 20909"/>
              <a:gd name="adj2" fmla="val 57481"/>
              <a:gd name="adj3" fmla="val 22922"/>
            </a:avLst>
          </a:prstGeom>
          <a:gradFill>
            <a:gsLst>
              <a:gs pos="0">
                <a:srgbClr val="7030A0"/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825497" y="2118511"/>
            <a:ext cx="6482281" cy="959667"/>
          </a:xfrm>
          <a:prstGeom prst="roundRect">
            <a:avLst/>
          </a:prstGeom>
          <a:effectLst>
            <a:softEdge rad="3175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9469" y="2244401"/>
            <a:ext cx="51860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3</a:t>
            </a:r>
            <a:r>
              <a:rPr lang="en-US" sz="4000" b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. Load Receipt file</a:t>
            </a:r>
            <a:endParaRPr lang="en-US" sz="4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4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08322" y="207322"/>
            <a:ext cx="49888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 with Receipt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2" y="1049512"/>
            <a:ext cx="7792537" cy="3278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33" y="4328160"/>
            <a:ext cx="7928434" cy="25613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09280" y="2042505"/>
            <a:ext cx="369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Merge with Receipt Qty. for filtering out real ‘N’ Category.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930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rved Up Arrow 1"/>
          <p:cNvSpPr/>
          <p:nvPr/>
        </p:nvSpPr>
        <p:spPr>
          <a:xfrm>
            <a:off x="769545" y="3675707"/>
            <a:ext cx="6373639" cy="2408222"/>
          </a:xfrm>
          <a:prstGeom prst="curvedUpArrow">
            <a:avLst>
              <a:gd name="adj1" fmla="val 20909"/>
              <a:gd name="adj2" fmla="val 57481"/>
              <a:gd name="adj3" fmla="val 22922"/>
            </a:avLst>
          </a:prstGeom>
          <a:gradFill>
            <a:gsLst>
              <a:gs pos="0">
                <a:srgbClr val="7030A0"/>
              </a:gs>
              <a:gs pos="74000">
                <a:schemeClr val="accent4">
                  <a:lumMod val="60000"/>
                  <a:lumOff val="40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825497" y="2118511"/>
            <a:ext cx="6482281" cy="959667"/>
          </a:xfrm>
          <a:prstGeom prst="roundRect">
            <a:avLst/>
          </a:prstGeom>
          <a:effectLst>
            <a:outerShdw blurRad="38100" dist="25400" dir="5400000" rotWithShape="0">
              <a:srgbClr val="000000">
                <a:alpha val="45000"/>
              </a:srgbClr>
            </a:outerShdw>
            <a:softEdge rad="6350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99777" y="2244401"/>
            <a:ext cx="5285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4</a:t>
            </a:r>
            <a:r>
              <a:rPr lang="en-US" sz="40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. Load Opening file</a:t>
            </a:r>
            <a:endParaRPr lang="en-US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1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67360" y="4531360"/>
            <a:ext cx="5848337" cy="2225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87095" y="207322"/>
            <a:ext cx="61286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 with Opening file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2844"/>
          <a:stretch/>
        </p:blipFill>
        <p:spPr>
          <a:xfrm>
            <a:off x="-77402" y="1323553"/>
            <a:ext cx="8611802" cy="209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4" y="3261081"/>
            <a:ext cx="8509865" cy="1087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833" y="1069553"/>
            <a:ext cx="2429214" cy="4086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840" y="4664115"/>
            <a:ext cx="5466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After classifying inventory refine the non-moving category by cross – referencing receipt &amp; Opening data within the last three years. There might be recent receipt case and also Opening Qty. then re-categorized as ‘S’ Or ‘N’ by applying filter.</a:t>
            </a:r>
            <a:endParaRPr lang="en-IN" b="1" dirty="0"/>
          </a:p>
        </p:txBody>
      </p:sp>
      <p:sp>
        <p:nvSpPr>
          <p:cNvPr id="10" name="Rectangle 9"/>
          <p:cNvSpPr/>
          <p:nvPr/>
        </p:nvSpPr>
        <p:spPr>
          <a:xfrm>
            <a:off x="8534400" y="968232"/>
            <a:ext cx="1010433" cy="5889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72970" y="207322"/>
            <a:ext cx="48157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Final Output of FSN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970" y="1087120"/>
            <a:ext cx="739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Crucial task of defining NMI items has been completed now.</a:t>
            </a:r>
            <a:endParaRPr lang="en-IN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4" y="1575340"/>
            <a:ext cx="6068272" cy="2114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197" y="2991153"/>
            <a:ext cx="5631030" cy="3866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12" y="3142976"/>
            <a:ext cx="4855948" cy="220118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663078" y="3690185"/>
            <a:ext cx="1649321" cy="195877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0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76857" y="209546"/>
            <a:ext cx="58817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 with Dept.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6" y="1196713"/>
            <a:ext cx="5748465" cy="279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76" y="3839552"/>
            <a:ext cx="5661319" cy="2903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438"/>
          <a:stretch/>
        </p:blipFill>
        <p:spPr>
          <a:xfrm>
            <a:off x="5791741" y="2204805"/>
            <a:ext cx="6146259" cy="271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3496" y="1149003"/>
            <a:ext cx="1053823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374151"/>
                </a:solidFill>
                <a:effectLst/>
                <a:latin typeface="+mj-lt"/>
              </a:rPr>
              <a:t>Non-Moving Inventory (NMI) refers to stock items that have not been Consumed or used within a specified period. These are </a:t>
            </a:r>
            <a:r>
              <a:rPr lang="en-US" dirty="0" smtClean="0">
                <a:solidFill>
                  <a:srgbClr val="374151"/>
                </a:solidFill>
                <a:latin typeface="+mj-lt"/>
              </a:rPr>
              <a:t>materials 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+mj-lt"/>
              </a:rPr>
              <a:t>that are stagnant in the warehouse or store, tying up capital and space without contributing to revenue generation. In short, NMIs are those items with no turnover.</a:t>
            </a:r>
          </a:p>
          <a:p>
            <a:endParaRPr lang="en-US" b="0" i="0" dirty="0" smtClean="0">
              <a:solidFill>
                <a:srgbClr val="374151"/>
              </a:solidFill>
              <a:effectLst/>
              <a:latin typeface="+mj-lt"/>
            </a:endParaRPr>
          </a:p>
          <a:p>
            <a:r>
              <a:rPr lang="en-US" b="0" i="0" dirty="0" smtClean="0">
                <a:effectLst/>
                <a:latin typeface="+mj-lt"/>
              </a:rPr>
              <a:t>Importance of Managing NMI for Businesses:</a:t>
            </a:r>
          </a:p>
          <a:p>
            <a:endParaRPr lang="en-US" b="0" i="0" dirty="0" smtClean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Financial Impact:</a:t>
            </a:r>
            <a:r>
              <a:rPr lang="en-US" sz="2000" b="0" i="0" dirty="0" smtClean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+mj-lt"/>
              </a:rPr>
              <a:t>NMI ties up capital that could be invested elsewhere, impacting the company's cash flow and liquidity.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chemeClr val="accent5">
                  <a:lumMod val="75000"/>
                </a:schemeClr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Storage Costs</a:t>
            </a:r>
            <a:r>
              <a:rPr lang="en-US" sz="2000" b="1" i="0" dirty="0" smtClean="0">
                <a:solidFill>
                  <a:srgbClr val="374151"/>
                </a:solidFill>
                <a:effectLst/>
                <a:latin typeface="+mj-lt"/>
              </a:rPr>
              <a:t>:</a:t>
            </a:r>
            <a:r>
              <a:rPr lang="en-US" sz="2000" b="0" i="0" dirty="0" smtClean="0">
                <a:solidFill>
                  <a:srgbClr val="374151"/>
                </a:solidFill>
                <a:effectLst/>
                <a:latin typeface="+mj-lt"/>
              </a:rPr>
              <a:t> 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+mj-lt"/>
              </a:rPr>
              <a:t>Storing non-moving items incurs warehouse costs, further impacting operational expenses.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chemeClr val="accent5">
                  <a:lumMod val="75000"/>
                </a:schemeClr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 smtClean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Obsolete Stock Risk</a:t>
            </a:r>
            <a:r>
              <a:rPr lang="en-US" b="1" i="0" dirty="0" smtClean="0">
                <a:solidFill>
                  <a:srgbClr val="374151"/>
                </a:solidFill>
                <a:effectLst/>
                <a:latin typeface="+mj-lt"/>
              </a:rPr>
              <a:t>:</a:t>
            </a:r>
            <a:r>
              <a:rPr lang="en-US" b="0" i="0" dirty="0" smtClean="0">
                <a:solidFill>
                  <a:srgbClr val="374151"/>
                </a:solidFill>
                <a:effectLst/>
                <a:latin typeface="+mj-lt"/>
              </a:rPr>
              <a:t> Over time, NMIs may become obsolete, leading to potential losses and waste.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374151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 smtClean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Guideline:	1. Fast(F) – Items / Materials which have been issued more than 4 Instance per year</a:t>
            </a:r>
          </a:p>
          <a:p>
            <a:pPr lvl="3"/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	2. Slow(S) – Items / Materials  which have been issued less than 4 instance per year</a:t>
            </a:r>
          </a:p>
          <a:p>
            <a:pPr lvl="3"/>
            <a:r>
              <a:rPr lang="en-US" sz="1400" b="0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	</a:t>
            </a:r>
            <a:r>
              <a:rPr lang="en-US" sz="1400" b="0" i="0" dirty="0" smtClean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3. Non(N) – Items / Materials  not issue as all over last 3 years.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941" y="196975"/>
            <a:ext cx="30700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NMI</a:t>
            </a:r>
            <a:endParaRPr lang="en-US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93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1" y="1092527"/>
            <a:ext cx="7849695" cy="5268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92461" y="209546"/>
            <a:ext cx="54505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 with FSN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4327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2430" y="464092"/>
            <a:ext cx="5283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WAY FORWARD</a:t>
            </a:r>
            <a:endParaRPr lang="en-US" sz="5400" b="1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94315" y="1316833"/>
            <a:ext cx="8364085" cy="5079439"/>
            <a:chOff x="1133000" y="1488849"/>
            <a:chExt cx="8364085" cy="50794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000" y="1488849"/>
              <a:ext cx="8364085" cy="507943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2417275" y="5142367"/>
              <a:ext cx="1231271" cy="362139"/>
            </a:xfrm>
            <a:prstGeom prst="rect">
              <a:avLst/>
            </a:prstGeom>
            <a:solidFill>
              <a:srgbClr val="F8931F"/>
            </a:solidFill>
            <a:ln>
              <a:solidFill>
                <a:srgbClr val="F89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33724" y="4928282"/>
            <a:ext cx="103002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spc="300" dirty="0" smtClean="0">
                <a:solidFill>
                  <a:schemeClr val="bg1"/>
                </a:solidFill>
                <a:latin typeface="A750-Sans-Oldface" panose="00000400000000000000" pitchFamily="2" charset="0"/>
              </a:rPr>
              <a:t>PAST</a:t>
            </a:r>
            <a:endParaRPr lang="en-IN" sz="2300" spc="300" dirty="0">
              <a:solidFill>
                <a:schemeClr val="bg1"/>
              </a:solidFill>
              <a:latin typeface="A750-Sans-Oldfac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24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342"/>
            <a:ext cx="12192000" cy="10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-122199" y="209545"/>
            <a:ext cx="977005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Predicting model for beyond usage </a:t>
            </a:r>
          </a:p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 730 Days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65" y="1698172"/>
            <a:ext cx="8668960" cy="4787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59067" y="2042505"/>
            <a:ext cx="231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Reading Receipt / </a:t>
            </a:r>
          </a:p>
          <a:p>
            <a:pPr algn="just"/>
            <a:r>
              <a:rPr lang="en-US" b="1" dirty="0" smtClean="0"/>
              <a:t>consumption 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5208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9" y="1158845"/>
            <a:ext cx="8265695" cy="5504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9798" y="209546"/>
            <a:ext cx="57358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Grouping receipt date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5802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54130" y="215021"/>
            <a:ext cx="28119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Prediction 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0" y="1630794"/>
            <a:ext cx="8764223" cy="5153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4657" y="2055137"/>
            <a:ext cx="19917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Calculating Ageing from todays 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Checking condition if receipt and no issue and final = ‘S’ than display the result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1667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4130" y="1158843"/>
            <a:ext cx="11678749" cy="1855961"/>
          </a:xfrm>
          <a:prstGeom prst="roundRect">
            <a:avLst/>
          </a:prstGeom>
          <a:solidFill>
            <a:srgbClr val="0070C0"/>
          </a:solidFill>
          <a:ln w="38100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NMI Prediction model has demonstrated excellent performance, revealing that 687 Materials, procured over </a:t>
            </a:r>
            <a:r>
              <a:rPr lang="en-US" sz="32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730</a:t>
            </a:r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days ago, remain unconsumed, reflecting a substantial value of </a:t>
            </a:r>
            <a:r>
              <a:rPr lang="en-US" sz="32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1.84</a:t>
            </a:r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crores.</a:t>
            </a:r>
            <a:endParaRPr lang="en-IN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4130" y="215021"/>
            <a:ext cx="28119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Prediction 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43" y="3205415"/>
            <a:ext cx="7240010" cy="347963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5390" y="3784349"/>
            <a:ext cx="2172832" cy="1167897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Output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532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536" y="215021"/>
            <a:ext cx="51427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Department wise list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1" y="1285591"/>
            <a:ext cx="7854210" cy="51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2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183" y="215021"/>
            <a:ext cx="27719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Outcomes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1158459"/>
              </p:ext>
            </p:extLst>
          </p:nvPr>
        </p:nvGraphicFramePr>
        <p:xfrm>
          <a:off x="1706075" y="1158844"/>
          <a:ext cx="8128000" cy="5251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6453" y="3673074"/>
            <a:ext cx="1562318" cy="562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7610" y="1520982"/>
            <a:ext cx="1124107" cy="941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5085" y="5961641"/>
            <a:ext cx="1105054" cy="276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149" y="5961641"/>
            <a:ext cx="1676634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3011969" y="153220"/>
            <a:ext cx="5486400" cy="68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000" dirty="0" smtClean="0">
                <a:solidFill>
                  <a:srgbClr val="00B0F0"/>
                </a:solidFill>
                <a:latin typeface="Comic Book Commando" pitchFamily="2" charset="0"/>
              </a:rPr>
              <a:t>Benefits</a:t>
            </a:r>
            <a:endParaRPr sz="6000" dirty="0">
              <a:solidFill>
                <a:srgbClr val="00B0F0"/>
              </a:solidFill>
              <a:latin typeface="Comic Book Commando" pitchFamily="2" charset="0"/>
            </a:endParaRPr>
          </a:p>
        </p:txBody>
      </p:sp>
      <p:grpSp>
        <p:nvGrpSpPr>
          <p:cNvPr id="230" name="Google Shape;230;p20"/>
          <p:cNvGrpSpPr/>
          <p:nvPr/>
        </p:nvGrpSpPr>
        <p:grpSpPr>
          <a:xfrm>
            <a:off x="4657833" y="2658005"/>
            <a:ext cx="2393737" cy="2456391"/>
            <a:chOff x="3674348" y="1650603"/>
            <a:chExt cx="1795303" cy="1842293"/>
          </a:xfrm>
        </p:grpSpPr>
        <p:cxnSp>
          <p:nvCxnSpPr>
            <p:cNvPr id="231" name="Google Shape;231;p20"/>
            <p:cNvCxnSpPr/>
            <p:nvPr/>
          </p:nvCxnSpPr>
          <p:spPr>
            <a:xfrm>
              <a:off x="3907368" y="1883546"/>
              <a:ext cx="182700" cy="2067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2" name="Google Shape;232;p20"/>
            <p:cNvCxnSpPr/>
            <p:nvPr/>
          </p:nvCxnSpPr>
          <p:spPr>
            <a:xfrm flipH="1">
              <a:off x="5052713" y="1883546"/>
              <a:ext cx="201600" cy="2067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" name="Google Shape;233;p20"/>
            <p:cNvCxnSpPr/>
            <p:nvPr/>
          </p:nvCxnSpPr>
          <p:spPr>
            <a:xfrm rot="10800000">
              <a:off x="5246152" y="2571750"/>
              <a:ext cx="2235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20"/>
            <p:cNvCxnSpPr/>
            <p:nvPr/>
          </p:nvCxnSpPr>
          <p:spPr>
            <a:xfrm rot="10800000">
              <a:off x="5035032" y="3035254"/>
              <a:ext cx="201600" cy="2247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20"/>
            <p:cNvCxnSpPr/>
            <p:nvPr/>
          </p:nvCxnSpPr>
          <p:spPr>
            <a:xfrm rot="10800000">
              <a:off x="4572000" y="3247497"/>
              <a:ext cx="0" cy="245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20"/>
            <p:cNvCxnSpPr/>
            <p:nvPr/>
          </p:nvCxnSpPr>
          <p:spPr>
            <a:xfrm rot="10800000" flipH="1">
              <a:off x="3889687" y="3035254"/>
              <a:ext cx="217800" cy="2247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237;p20"/>
            <p:cNvCxnSpPr/>
            <p:nvPr/>
          </p:nvCxnSpPr>
          <p:spPr>
            <a:xfrm>
              <a:off x="3674348" y="2571750"/>
              <a:ext cx="2352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8" name="Google Shape;238;p20"/>
            <p:cNvSpPr/>
            <p:nvPr/>
          </p:nvSpPr>
          <p:spPr>
            <a:xfrm>
              <a:off x="3903750" y="1903500"/>
              <a:ext cx="1336500" cy="13365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  <a:buFont typeface="Calibri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0"/>
            <p:cNvSpPr txBox="1"/>
            <p:nvPr/>
          </p:nvSpPr>
          <p:spPr>
            <a:xfrm>
              <a:off x="3999177" y="2269701"/>
              <a:ext cx="11199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2500"/>
                <a:buFont typeface="Open Sans"/>
                <a:buNone/>
              </a:pPr>
              <a:r>
                <a:rPr lang="en" sz="2667" b="1" kern="0" dirty="0" smtClean="0">
                  <a:solidFill>
                    <a:srgbClr val="00B0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NMI</a:t>
              </a:r>
              <a:endParaRPr sz="2667" b="1" kern="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40" name="Google Shape;240;p20"/>
            <p:cNvCxnSpPr/>
            <p:nvPr/>
          </p:nvCxnSpPr>
          <p:spPr>
            <a:xfrm>
              <a:off x="4572000" y="1650603"/>
              <a:ext cx="0" cy="260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41" name="Google Shape;241;p20"/>
          <p:cNvGrpSpPr/>
          <p:nvPr/>
        </p:nvGrpSpPr>
        <p:grpSpPr>
          <a:xfrm>
            <a:off x="610499" y="3882717"/>
            <a:ext cx="2921568" cy="1196106"/>
            <a:chOff x="457874" y="3035863"/>
            <a:chExt cx="2191176" cy="730862"/>
          </a:xfrm>
        </p:grpSpPr>
        <p:sp>
          <p:nvSpPr>
            <p:cNvPr id="242" name="Google Shape;242;p20"/>
            <p:cNvSpPr txBox="1"/>
            <p:nvPr/>
          </p:nvSpPr>
          <p:spPr>
            <a:xfrm>
              <a:off x="457900" y="3392625"/>
              <a:ext cx="19233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sz="1200" kern="0" dirty="0" smtClea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Facilitates the optimization of inventory levels by strategically addressing items prone to becoming non-moving in advance.</a:t>
              </a:r>
              <a:endParaRPr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0"/>
            <p:cNvSpPr txBox="1"/>
            <p:nvPr/>
          </p:nvSpPr>
          <p:spPr>
            <a:xfrm>
              <a:off x="457874" y="3035863"/>
              <a:ext cx="2191176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sz="2000" kern="0" dirty="0" smtClean="0">
                  <a:solidFill>
                    <a:srgbClr val="78B9D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Optimized Inventory Levels:</a:t>
              </a:r>
              <a:endParaRPr sz="2000" kern="0" dirty="0">
                <a:solidFill>
                  <a:srgbClr val="78B9D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4" name="Google Shape;244;p20"/>
          <p:cNvGrpSpPr/>
          <p:nvPr/>
        </p:nvGrpSpPr>
        <p:grpSpPr>
          <a:xfrm>
            <a:off x="610499" y="2584973"/>
            <a:ext cx="2564435" cy="974427"/>
            <a:chOff x="457874" y="2062555"/>
            <a:chExt cx="1923326" cy="730820"/>
          </a:xfrm>
        </p:grpSpPr>
        <p:sp>
          <p:nvSpPr>
            <p:cNvPr id="245" name="Google Shape;245;p20"/>
            <p:cNvSpPr txBox="1"/>
            <p:nvPr/>
          </p:nvSpPr>
          <p:spPr>
            <a:xfrm>
              <a:off x="457900" y="2419275"/>
              <a:ext cx="19233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sz="1200" kern="0" dirty="0" smtClea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Enable Cost reduction by preventing excess stock buildup and minimizing storage cost associated with NMI Items</a:t>
              </a:r>
              <a:endParaRPr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457874" y="2062555"/>
              <a:ext cx="166762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sz="2000" kern="0" dirty="0" smtClean="0">
                  <a:solidFill>
                    <a:srgbClr val="81B39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 Reduction</a:t>
              </a:r>
              <a:endParaRPr sz="2000" kern="0" dirty="0">
                <a:solidFill>
                  <a:srgbClr val="81B39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7" name="Google Shape;247;p20"/>
          <p:cNvGrpSpPr/>
          <p:nvPr/>
        </p:nvGrpSpPr>
        <p:grpSpPr>
          <a:xfrm>
            <a:off x="565617" y="1120301"/>
            <a:ext cx="2564435" cy="1362966"/>
            <a:chOff x="457874" y="1089246"/>
            <a:chExt cx="1923326" cy="730829"/>
          </a:xfrm>
        </p:grpSpPr>
        <p:sp>
          <p:nvSpPr>
            <p:cNvPr id="248" name="Google Shape;248;p20"/>
            <p:cNvSpPr txBox="1"/>
            <p:nvPr/>
          </p:nvSpPr>
          <p:spPr>
            <a:xfrm>
              <a:off x="457900" y="1445975"/>
              <a:ext cx="19233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kern="0" dirty="0" smtClea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Allow for proactive measure to address and manage potential NMI Inventory before they become a significant concern.</a:t>
              </a:r>
            </a:p>
          </p:txBody>
        </p:sp>
        <p:sp>
          <p:nvSpPr>
            <p:cNvPr id="249" name="Google Shape;249;p20"/>
            <p:cNvSpPr txBox="1"/>
            <p:nvPr/>
          </p:nvSpPr>
          <p:spPr>
            <a:xfrm>
              <a:off x="457874" y="1089246"/>
              <a:ext cx="145702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sz="2000" kern="0" dirty="0" smtClean="0">
                  <a:solidFill>
                    <a:srgbClr val="B2C0A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Proactive Management</a:t>
              </a:r>
              <a:endParaRPr sz="2000" kern="0" dirty="0">
                <a:solidFill>
                  <a:srgbClr val="B2C0A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0" name="Google Shape;250;p20"/>
          <p:cNvGrpSpPr/>
          <p:nvPr/>
        </p:nvGrpSpPr>
        <p:grpSpPr>
          <a:xfrm>
            <a:off x="8792334" y="4047843"/>
            <a:ext cx="3399666" cy="974426"/>
            <a:chOff x="6574959" y="3035881"/>
            <a:chExt cx="2377627" cy="730819"/>
          </a:xfrm>
        </p:grpSpPr>
        <p:sp>
          <p:nvSpPr>
            <p:cNvPr id="251" name="Google Shape;251;p20"/>
            <p:cNvSpPr txBox="1"/>
            <p:nvPr/>
          </p:nvSpPr>
          <p:spPr>
            <a:xfrm>
              <a:off x="6762824" y="3392600"/>
              <a:ext cx="19233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buClr>
                  <a:srgbClr val="000000"/>
                </a:buClr>
                <a:buFont typeface="Arial"/>
                <a:buNone/>
              </a:pPr>
              <a:r>
                <a:rPr lang="en" sz="1200" kern="0" dirty="0" smtClea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Minimizaes the need for manual intervention, reducting errors and ensuring a more automated and accurate prediction process.</a:t>
              </a:r>
              <a:endParaRPr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20"/>
            <p:cNvSpPr txBox="1"/>
            <p:nvPr/>
          </p:nvSpPr>
          <p:spPr>
            <a:xfrm>
              <a:off x="6574959" y="3035881"/>
              <a:ext cx="2377627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" sz="2000" kern="0" dirty="0" smtClean="0">
                  <a:solidFill>
                    <a:srgbClr val="677FC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Avoid Manual intervention:</a:t>
              </a:r>
              <a:endParaRPr sz="2000" kern="0" dirty="0">
                <a:solidFill>
                  <a:srgbClr val="677FC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3" name="Google Shape;253;p20"/>
          <p:cNvGrpSpPr/>
          <p:nvPr/>
        </p:nvGrpSpPr>
        <p:grpSpPr>
          <a:xfrm>
            <a:off x="8775699" y="2750085"/>
            <a:ext cx="2805802" cy="974449"/>
            <a:chOff x="6581773" y="2062563"/>
            <a:chExt cx="2104352" cy="730837"/>
          </a:xfrm>
        </p:grpSpPr>
        <p:sp>
          <p:nvSpPr>
            <p:cNvPr id="254" name="Google Shape;254;p20"/>
            <p:cNvSpPr txBox="1"/>
            <p:nvPr/>
          </p:nvSpPr>
          <p:spPr>
            <a:xfrm>
              <a:off x="6762824" y="2419300"/>
              <a:ext cx="19233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buClr>
                  <a:srgbClr val="000000"/>
                </a:buClr>
                <a:buFont typeface="Arial"/>
                <a:buNone/>
              </a:pPr>
              <a:r>
                <a:rPr lang="en" sz="1200" kern="0" dirty="0" smtClea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Reinforces the adoption a data driven inventory manag</a:t>
              </a:r>
              <a:r>
                <a:rPr lang="en-IN" sz="1200" kern="0" dirty="0" smtClea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r>
                <a:rPr lang="en" sz="1200" kern="0" dirty="0" smtClea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ment strategy, aligning with modern and efficient practices.</a:t>
              </a:r>
              <a:endParaRPr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20"/>
            <p:cNvSpPr txBox="1"/>
            <p:nvPr/>
          </p:nvSpPr>
          <p:spPr>
            <a:xfrm>
              <a:off x="6581773" y="2062563"/>
              <a:ext cx="210435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-IN" sz="2000" kern="0" dirty="0" smtClean="0">
                  <a:solidFill>
                    <a:srgbClr val="9190C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</a:t>
              </a:r>
              <a:r>
                <a:rPr lang="en" sz="2000" kern="0" dirty="0" smtClean="0">
                  <a:solidFill>
                    <a:srgbClr val="9190C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Driven Strategy:</a:t>
              </a:r>
              <a:endParaRPr sz="2000" kern="0" dirty="0">
                <a:solidFill>
                  <a:srgbClr val="9190C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6" name="Google Shape;256;p20"/>
          <p:cNvGrpSpPr/>
          <p:nvPr/>
        </p:nvGrpSpPr>
        <p:grpSpPr>
          <a:xfrm>
            <a:off x="8896398" y="1444223"/>
            <a:ext cx="2685099" cy="982544"/>
            <a:chOff x="6672299" y="1083167"/>
            <a:chExt cx="2013825" cy="736908"/>
          </a:xfrm>
        </p:grpSpPr>
        <p:sp>
          <p:nvSpPr>
            <p:cNvPr id="257" name="Google Shape;257;p20"/>
            <p:cNvSpPr txBox="1"/>
            <p:nvPr/>
          </p:nvSpPr>
          <p:spPr>
            <a:xfrm>
              <a:off x="6762824" y="1445975"/>
              <a:ext cx="19233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kern="0" dirty="0" smtClea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Reduce the risk of product obsolescence and wastage by timely identifying and addressing items likely to transision into NMI</a:t>
              </a:r>
              <a:endParaRPr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6672299" y="1083167"/>
              <a:ext cx="192330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" sz="2000" kern="0" dirty="0" smtClean="0">
                  <a:solidFill>
                    <a:srgbClr val="37406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Minimized Wastage:</a:t>
              </a:r>
              <a:endParaRPr sz="2000" kern="0" dirty="0">
                <a:solidFill>
                  <a:srgbClr val="37406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9" name="Google Shape;259;p20"/>
          <p:cNvGrpSpPr/>
          <p:nvPr/>
        </p:nvGrpSpPr>
        <p:grpSpPr>
          <a:xfrm>
            <a:off x="620462" y="5265518"/>
            <a:ext cx="2921568" cy="1300381"/>
            <a:chOff x="457873" y="4009196"/>
            <a:chExt cx="2191176" cy="730854"/>
          </a:xfrm>
        </p:grpSpPr>
        <p:sp>
          <p:nvSpPr>
            <p:cNvPr id="260" name="Google Shape;260;p20"/>
            <p:cNvSpPr txBox="1"/>
            <p:nvPr/>
          </p:nvSpPr>
          <p:spPr>
            <a:xfrm>
              <a:off x="457899" y="4365950"/>
              <a:ext cx="19233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sz="1200" kern="0" dirty="0" smtClean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Empowers decision-makers helpful insights, helping them make smarter choices about how to stock inventory and manage it effectively.</a:t>
              </a:r>
              <a:endParaRPr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457873" y="4009196"/>
              <a:ext cx="2191176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" sz="2000" kern="0" dirty="0" smtClean="0">
                  <a:solidFill>
                    <a:srgbClr val="78B9D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Enhanced Decision Making: </a:t>
              </a:r>
              <a:endParaRPr sz="2000" kern="0" dirty="0">
                <a:solidFill>
                  <a:srgbClr val="78B9D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8648700" y="5307028"/>
            <a:ext cx="2932801" cy="1013004"/>
            <a:chOff x="6486523" y="3980272"/>
            <a:chExt cx="2199601" cy="759753"/>
          </a:xfrm>
        </p:grpSpPr>
        <p:sp>
          <p:nvSpPr>
            <p:cNvPr id="263" name="Google Shape;263;p20"/>
            <p:cNvSpPr txBox="1"/>
            <p:nvPr/>
          </p:nvSpPr>
          <p:spPr>
            <a:xfrm>
              <a:off x="6762824" y="4365925"/>
              <a:ext cx="19233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buClr>
                  <a:srgbClr val="000000"/>
                </a:buClr>
                <a:buFont typeface="Arial"/>
                <a:buNone/>
              </a:pPr>
              <a:r>
                <a:rPr lang="en" sz="1200" kern="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Saves times by automating the prediction process, allowing teams to focus on strategic than manual data handling.</a:t>
              </a:r>
              <a:endParaRPr sz="1200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20"/>
            <p:cNvSpPr txBox="1"/>
            <p:nvPr/>
          </p:nvSpPr>
          <p:spPr>
            <a:xfrm>
              <a:off x="6486523" y="3980272"/>
              <a:ext cx="1513802" cy="2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" sz="2000" kern="0" dirty="0" smtClean="0">
                  <a:solidFill>
                    <a:srgbClr val="677FC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Time Saving</a:t>
              </a:r>
              <a:endParaRPr sz="2000" kern="0" dirty="0">
                <a:solidFill>
                  <a:srgbClr val="677FC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5" name="Google Shape;265;p20"/>
          <p:cNvGrpSpPr/>
          <p:nvPr/>
        </p:nvGrpSpPr>
        <p:grpSpPr>
          <a:xfrm>
            <a:off x="3960096" y="1961845"/>
            <a:ext cx="1205600" cy="1205600"/>
            <a:chOff x="3151047" y="1128484"/>
            <a:chExt cx="904200" cy="904200"/>
          </a:xfrm>
        </p:grpSpPr>
        <p:sp>
          <p:nvSpPr>
            <p:cNvPr id="266" name="Google Shape;266;p20"/>
            <p:cNvSpPr/>
            <p:nvPr/>
          </p:nvSpPr>
          <p:spPr>
            <a:xfrm>
              <a:off x="3151047" y="1128484"/>
              <a:ext cx="904200" cy="9042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  <a:buFont typeface="Calibri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" name="Google Shape;267;p20"/>
            <p:cNvGrpSpPr/>
            <p:nvPr/>
          </p:nvGrpSpPr>
          <p:grpSpPr>
            <a:xfrm>
              <a:off x="3374541" y="1351980"/>
              <a:ext cx="457211" cy="457206"/>
              <a:chOff x="-65131525" y="1914325"/>
              <a:chExt cx="316650" cy="316625"/>
            </a:xfrm>
          </p:grpSpPr>
          <p:sp>
            <p:nvSpPr>
              <p:cNvPr id="268" name="Google Shape;268;p20"/>
              <p:cNvSpPr/>
              <p:nvPr/>
            </p:nvSpPr>
            <p:spPr>
              <a:xfrm>
                <a:off x="-65024400" y="1949750"/>
                <a:ext cx="103175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9894" extrusionOk="0">
                    <a:moveTo>
                      <a:pt x="2048" y="1"/>
                    </a:moveTo>
                    <a:cubicBezTo>
                      <a:pt x="1859" y="1"/>
                      <a:pt x="1638" y="190"/>
                      <a:pt x="1638" y="379"/>
                    </a:cubicBezTo>
                    <a:lnTo>
                      <a:pt x="1638" y="851"/>
                    </a:lnTo>
                    <a:cubicBezTo>
                      <a:pt x="725" y="1040"/>
                      <a:pt x="0" y="1891"/>
                      <a:pt x="0" y="2868"/>
                    </a:cubicBezTo>
                    <a:cubicBezTo>
                      <a:pt x="0" y="3970"/>
                      <a:pt x="977" y="4632"/>
                      <a:pt x="1827" y="5262"/>
                    </a:cubicBezTo>
                    <a:cubicBezTo>
                      <a:pt x="2552" y="5829"/>
                      <a:pt x="3308" y="6333"/>
                      <a:pt x="3308" y="6995"/>
                    </a:cubicBezTo>
                    <a:cubicBezTo>
                      <a:pt x="3308" y="7656"/>
                      <a:pt x="2772" y="8255"/>
                      <a:pt x="2079" y="8255"/>
                    </a:cubicBezTo>
                    <a:cubicBezTo>
                      <a:pt x="1418" y="8255"/>
                      <a:pt x="851" y="7688"/>
                      <a:pt x="851" y="6995"/>
                    </a:cubicBezTo>
                    <a:cubicBezTo>
                      <a:pt x="851" y="6774"/>
                      <a:pt x="662" y="6617"/>
                      <a:pt x="441" y="6617"/>
                    </a:cubicBezTo>
                    <a:cubicBezTo>
                      <a:pt x="189" y="6617"/>
                      <a:pt x="32" y="6806"/>
                      <a:pt x="32" y="6995"/>
                    </a:cubicBezTo>
                    <a:cubicBezTo>
                      <a:pt x="32" y="7971"/>
                      <a:pt x="756" y="8854"/>
                      <a:pt x="1701" y="9011"/>
                    </a:cubicBezTo>
                    <a:lnTo>
                      <a:pt x="1701" y="9484"/>
                    </a:lnTo>
                    <a:cubicBezTo>
                      <a:pt x="1701" y="9704"/>
                      <a:pt x="1890" y="9893"/>
                      <a:pt x="2079" y="9893"/>
                    </a:cubicBezTo>
                    <a:cubicBezTo>
                      <a:pt x="2268" y="9893"/>
                      <a:pt x="2489" y="9704"/>
                      <a:pt x="2489" y="9484"/>
                    </a:cubicBezTo>
                    <a:lnTo>
                      <a:pt x="2489" y="9011"/>
                    </a:lnTo>
                    <a:cubicBezTo>
                      <a:pt x="3434" y="8791"/>
                      <a:pt x="4127" y="7971"/>
                      <a:pt x="4127" y="6995"/>
                    </a:cubicBezTo>
                    <a:cubicBezTo>
                      <a:pt x="4127" y="5892"/>
                      <a:pt x="3151" y="5231"/>
                      <a:pt x="2331" y="4600"/>
                    </a:cubicBezTo>
                    <a:cubicBezTo>
                      <a:pt x="1575" y="4033"/>
                      <a:pt x="819" y="3529"/>
                      <a:pt x="819" y="2868"/>
                    </a:cubicBezTo>
                    <a:cubicBezTo>
                      <a:pt x="788" y="2143"/>
                      <a:pt x="1386" y="1607"/>
                      <a:pt x="2048" y="1607"/>
                    </a:cubicBezTo>
                    <a:cubicBezTo>
                      <a:pt x="2709" y="1607"/>
                      <a:pt x="3277" y="2143"/>
                      <a:pt x="3277" y="2868"/>
                    </a:cubicBezTo>
                    <a:cubicBezTo>
                      <a:pt x="3277" y="3088"/>
                      <a:pt x="3466" y="3246"/>
                      <a:pt x="3686" y="3246"/>
                    </a:cubicBezTo>
                    <a:cubicBezTo>
                      <a:pt x="3938" y="3246"/>
                      <a:pt x="4096" y="3057"/>
                      <a:pt x="4096" y="2868"/>
                    </a:cubicBezTo>
                    <a:cubicBezTo>
                      <a:pt x="4096" y="1891"/>
                      <a:pt x="3371" y="1009"/>
                      <a:pt x="2426" y="851"/>
                    </a:cubicBezTo>
                    <a:lnTo>
                      <a:pt x="2426" y="379"/>
                    </a:lnTo>
                    <a:cubicBezTo>
                      <a:pt x="2426" y="158"/>
                      <a:pt x="2237" y="1"/>
                      <a:pt x="20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-65131525" y="1914325"/>
                <a:ext cx="316650" cy="316625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65" extrusionOk="0">
                    <a:moveTo>
                      <a:pt x="6333" y="819"/>
                    </a:moveTo>
                    <a:cubicBezTo>
                      <a:pt x="9357" y="819"/>
                      <a:pt x="11846" y="3308"/>
                      <a:pt x="11846" y="6332"/>
                    </a:cubicBezTo>
                    <a:cubicBezTo>
                      <a:pt x="11846" y="9357"/>
                      <a:pt x="9357" y="11846"/>
                      <a:pt x="6333" y="11846"/>
                    </a:cubicBezTo>
                    <a:cubicBezTo>
                      <a:pt x="3308" y="11846"/>
                      <a:pt x="819" y="9357"/>
                      <a:pt x="819" y="6332"/>
                    </a:cubicBezTo>
                    <a:cubicBezTo>
                      <a:pt x="819" y="3308"/>
                      <a:pt x="3308" y="819"/>
                      <a:pt x="6333" y="819"/>
                    </a:cubicBezTo>
                    <a:close/>
                    <a:moveTo>
                      <a:pt x="6333" y="0"/>
                    </a:moveTo>
                    <a:cubicBezTo>
                      <a:pt x="2836" y="0"/>
                      <a:pt x="0" y="2835"/>
                      <a:pt x="0" y="6332"/>
                    </a:cubicBezTo>
                    <a:cubicBezTo>
                      <a:pt x="0" y="9830"/>
                      <a:pt x="2836" y="12665"/>
                      <a:pt x="6333" y="12665"/>
                    </a:cubicBezTo>
                    <a:cubicBezTo>
                      <a:pt x="9830" y="12665"/>
                      <a:pt x="12665" y="9830"/>
                      <a:pt x="12665" y="6332"/>
                    </a:cubicBezTo>
                    <a:cubicBezTo>
                      <a:pt x="12665" y="2835"/>
                      <a:pt x="9830" y="0"/>
                      <a:pt x="6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0" name="Google Shape;270;p20"/>
          <p:cNvGrpSpPr/>
          <p:nvPr/>
        </p:nvGrpSpPr>
        <p:grpSpPr>
          <a:xfrm>
            <a:off x="6584795" y="1961845"/>
            <a:ext cx="1205600" cy="1205600"/>
            <a:chOff x="5119571" y="1128484"/>
            <a:chExt cx="904200" cy="904200"/>
          </a:xfrm>
        </p:grpSpPr>
        <p:sp>
          <p:nvSpPr>
            <p:cNvPr id="271" name="Google Shape;271;p20"/>
            <p:cNvSpPr/>
            <p:nvPr/>
          </p:nvSpPr>
          <p:spPr>
            <a:xfrm>
              <a:off x="5119571" y="1128484"/>
              <a:ext cx="904200" cy="904200"/>
            </a:xfrm>
            <a:prstGeom prst="ellipse">
              <a:avLst/>
            </a:prstGeom>
            <a:solidFill>
              <a:srgbClr val="436E86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  <a:buFont typeface="Calibri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" name="Google Shape;272;p20"/>
            <p:cNvGrpSpPr/>
            <p:nvPr/>
          </p:nvGrpSpPr>
          <p:grpSpPr>
            <a:xfrm>
              <a:off x="5348781" y="1351990"/>
              <a:ext cx="445780" cy="457187"/>
              <a:chOff x="-65129950" y="2646800"/>
              <a:chExt cx="311125" cy="317425"/>
            </a:xfrm>
          </p:grpSpPr>
          <p:sp>
            <p:nvSpPr>
              <p:cNvPr id="273" name="Google Shape;273;p20"/>
              <p:cNvSpPr/>
              <p:nvPr/>
            </p:nvSpPr>
            <p:spPr>
              <a:xfrm>
                <a:off x="-65129950" y="2646800"/>
                <a:ext cx="311125" cy="317425"/>
              </a:xfrm>
              <a:custGeom>
                <a:avLst/>
                <a:gdLst/>
                <a:ahLst/>
                <a:cxnLst/>
                <a:rect l="l" t="t" r="r" b="b"/>
                <a:pathLst>
                  <a:path w="12445" h="12697" extrusionOk="0">
                    <a:moveTo>
                      <a:pt x="6648" y="851"/>
                    </a:moveTo>
                    <a:lnTo>
                      <a:pt x="6648" y="1954"/>
                    </a:lnTo>
                    <a:lnTo>
                      <a:pt x="5860" y="1954"/>
                    </a:lnTo>
                    <a:lnTo>
                      <a:pt x="5860" y="851"/>
                    </a:lnTo>
                    <a:close/>
                    <a:moveTo>
                      <a:pt x="1261" y="1954"/>
                    </a:moveTo>
                    <a:cubicBezTo>
                      <a:pt x="1355" y="1954"/>
                      <a:pt x="1450" y="1985"/>
                      <a:pt x="1544" y="2080"/>
                    </a:cubicBezTo>
                    <a:cubicBezTo>
                      <a:pt x="1733" y="2237"/>
                      <a:pt x="1733" y="2521"/>
                      <a:pt x="1576" y="2678"/>
                    </a:cubicBezTo>
                    <a:cubicBezTo>
                      <a:pt x="1497" y="2757"/>
                      <a:pt x="1387" y="2797"/>
                      <a:pt x="1276" y="2797"/>
                    </a:cubicBezTo>
                    <a:cubicBezTo>
                      <a:pt x="1166" y="2797"/>
                      <a:pt x="1056" y="2757"/>
                      <a:pt x="977" y="2678"/>
                    </a:cubicBezTo>
                    <a:cubicBezTo>
                      <a:pt x="819" y="2521"/>
                      <a:pt x="819" y="2237"/>
                      <a:pt x="977" y="2080"/>
                    </a:cubicBezTo>
                    <a:cubicBezTo>
                      <a:pt x="1072" y="1985"/>
                      <a:pt x="1198" y="1954"/>
                      <a:pt x="1261" y="1954"/>
                    </a:cubicBezTo>
                    <a:close/>
                    <a:moveTo>
                      <a:pt x="11216" y="1954"/>
                    </a:moveTo>
                    <a:cubicBezTo>
                      <a:pt x="11468" y="1954"/>
                      <a:pt x="11626" y="2143"/>
                      <a:pt x="11626" y="2395"/>
                    </a:cubicBezTo>
                    <a:cubicBezTo>
                      <a:pt x="11626" y="2615"/>
                      <a:pt x="11437" y="2836"/>
                      <a:pt x="11216" y="2836"/>
                    </a:cubicBezTo>
                    <a:cubicBezTo>
                      <a:pt x="11027" y="2836"/>
                      <a:pt x="10807" y="2615"/>
                      <a:pt x="10807" y="2395"/>
                    </a:cubicBezTo>
                    <a:cubicBezTo>
                      <a:pt x="10807" y="2143"/>
                      <a:pt x="10996" y="1954"/>
                      <a:pt x="11216" y="1954"/>
                    </a:cubicBezTo>
                    <a:close/>
                    <a:moveTo>
                      <a:pt x="6270" y="2773"/>
                    </a:moveTo>
                    <a:cubicBezTo>
                      <a:pt x="8759" y="2773"/>
                      <a:pt x="10807" y="4821"/>
                      <a:pt x="10807" y="7341"/>
                    </a:cubicBezTo>
                    <a:cubicBezTo>
                      <a:pt x="10807" y="9861"/>
                      <a:pt x="8759" y="11909"/>
                      <a:pt x="6270" y="11909"/>
                    </a:cubicBezTo>
                    <a:cubicBezTo>
                      <a:pt x="3781" y="11909"/>
                      <a:pt x="1733" y="9861"/>
                      <a:pt x="1733" y="7341"/>
                    </a:cubicBezTo>
                    <a:cubicBezTo>
                      <a:pt x="1733" y="4821"/>
                      <a:pt x="3781" y="2773"/>
                      <a:pt x="6270" y="2773"/>
                    </a:cubicBezTo>
                    <a:close/>
                    <a:moveTo>
                      <a:pt x="4663" y="0"/>
                    </a:moveTo>
                    <a:cubicBezTo>
                      <a:pt x="4411" y="0"/>
                      <a:pt x="4254" y="189"/>
                      <a:pt x="4254" y="410"/>
                    </a:cubicBezTo>
                    <a:cubicBezTo>
                      <a:pt x="4254" y="662"/>
                      <a:pt x="4474" y="851"/>
                      <a:pt x="4663" y="851"/>
                    </a:cubicBezTo>
                    <a:lnTo>
                      <a:pt x="5104" y="851"/>
                    </a:lnTo>
                    <a:lnTo>
                      <a:pt x="5104" y="2111"/>
                    </a:lnTo>
                    <a:cubicBezTo>
                      <a:pt x="4254" y="2300"/>
                      <a:pt x="3466" y="2710"/>
                      <a:pt x="2836" y="3245"/>
                    </a:cubicBezTo>
                    <a:lnTo>
                      <a:pt x="2489" y="2899"/>
                    </a:lnTo>
                    <a:cubicBezTo>
                      <a:pt x="2741" y="2426"/>
                      <a:pt x="2647" y="1891"/>
                      <a:pt x="2269" y="1481"/>
                    </a:cubicBezTo>
                    <a:cubicBezTo>
                      <a:pt x="2032" y="1245"/>
                      <a:pt x="1717" y="1127"/>
                      <a:pt x="1394" y="1127"/>
                    </a:cubicBezTo>
                    <a:cubicBezTo>
                      <a:pt x="1072" y="1127"/>
                      <a:pt x="741" y="1245"/>
                      <a:pt x="473" y="1481"/>
                    </a:cubicBezTo>
                    <a:cubicBezTo>
                      <a:pt x="0" y="1954"/>
                      <a:pt x="0" y="2741"/>
                      <a:pt x="473" y="3245"/>
                    </a:cubicBezTo>
                    <a:cubicBezTo>
                      <a:pt x="725" y="3498"/>
                      <a:pt x="1040" y="3624"/>
                      <a:pt x="1355" y="3624"/>
                    </a:cubicBezTo>
                    <a:cubicBezTo>
                      <a:pt x="1544" y="3624"/>
                      <a:pt x="1702" y="3561"/>
                      <a:pt x="1891" y="3498"/>
                    </a:cubicBezTo>
                    <a:lnTo>
                      <a:pt x="2269" y="3844"/>
                    </a:lnTo>
                    <a:cubicBezTo>
                      <a:pt x="1481" y="4789"/>
                      <a:pt x="946" y="6018"/>
                      <a:pt x="946" y="7341"/>
                    </a:cubicBezTo>
                    <a:cubicBezTo>
                      <a:pt x="946" y="10303"/>
                      <a:pt x="3371" y="12697"/>
                      <a:pt x="6301" y="12697"/>
                    </a:cubicBezTo>
                    <a:cubicBezTo>
                      <a:pt x="9263" y="12697"/>
                      <a:pt x="11657" y="10303"/>
                      <a:pt x="11657" y="7341"/>
                    </a:cubicBezTo>
                    <a:cubicBezTo>
                      <a:pt x="11657" y="6018"/>
                      <a:pt x="11185" y="4789"/>
                      <a:pt x="10365" y="3844"/>
                    </a:cubicBezTo>
                    <a:lnTo>
                      <a:pt x="10712" y="3498"/>
                    </a:lnTo>
                    <a:cubicBezTo>
                      <a:pt x="10838" y="3561"/>
                      <a:pt x="11027" y="3624"/>
                      <a:pt x="11216" y="3624"/>
                    </a:cubicBezTo>
                    <a:cubicBezTo>
                      <a:pt x="11909" y="3624"/>
                      <a:pt x="12445" y="3056"/>
                      <a:pt x="12445" y="2363"/>
                    </a:cubicBezTo>
                    <a:cubicBezTo>
                      <a:pt x="12445" y="1670"/>
                      <a:pt x="11909" y="1135"/>
                      <a:pt x="11216" y="1135"/>
                    </a:cubicBezTo>
                    <a:cubicBezTo>
                      <a:pt x="10555" y="1135"/>
                      <a:pt x="10019" y="1670"/>
                      <a:pt x="10019" y="2363"/>
                    </a:cubicBezTo>
                    <a:cubicBezTo>
                      <a:pt x="10019" y="2552"/>
                      <a:pt x="10050" y="2710"/>
                      <a:pt x="10113" y="2899"/>
                    </a:cubicBezTo>
                    <a:lnTo>
                      <a:pt x="9767" y="3245"/>
                    </a:lnTo>
                    <a:cubicBezTo>
                      <a:pt x="9137" y="2710"/>
                      <a:pt x="8349" y="2300"/>
                      <a:pt x="7530" y="2111"/>
                    </a:cubicBezTo>
                    <a:lnTo>
                      <a:pt x="7530" y="851"/>
                    </a:lnTo>
                    <a:lnTo>
                      <a:pt x="7971" y="851"/>
                    </a:lnTo>
                    <a:cubicBezTo>
                      <a:pt x="8192" y="851"/>
                      <a:pt x="8349" y="662"/>
                      <a:pt x="8349" y="410"/>
                    </a:cubicBezTo>
                    <a:cubicBezTo>
                      <a:pt x="8349" y="189"/>
                      <a:pt x="8160" y="0"/>
                      <a:pt x="79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-65066950" y="2738175"/>
                <a:ext cx="187475" cy="185100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7404" extrusionOk="0">
                    <a:moveTo>
                      <a:pt x="3309" y="819"/>
                    </a:moveTo>
                    <a:lnTo>
                      <a:pt x="3309" y="3686"/>
                    </a:lnTo>
                    <a:cubicBezTo>
                      <a:pt x="3309" y="3938"/>
                      <a:pt x="3498" y="4127"/>
                      <a:pt x="3718" y="4127"/>
                    </a:cubicBezTo>
                    <a:lnTo>
                      <a:pt x="6612" y="4127"/>
                    </a:lnTo>
                    <a:cubicBezTo>
                      <a:pt x="6410" y="5529"/>
                      <a:pt x="5188" y="6585"/>
                      <a:pt x="3750" y="6585"/>
                    </a:cubicBezTo>
                    <a:cubicBezTo>
                      <a:pt x="2143" y="6585"/>
                      <a:pt x="820" y="5261"/>
                      <a:pt x="820" y="3686"/>
                    </a:cubicBezTo>
                    <a:cubicBezTo>
                      <a:pt x="820" y="2237"/>
                      <a:pt x="1891" y="1008"/>
                      <a:pt x="3309" y="819"/>
                    </a:cubicBezTo>
                    <a:close/>
                    <a:moveTo>
                      <a:pt x="3750" y="0"/>
                    </a:moveTo>
                    <a:cubicBezTo>
                      <a:pt x="1702" y="0"/>
                      <a:pt x="1" y="1638"/>
                      <a:pt x="1" y="3686"/>
                    </a:cubicBezTo>
                    <a:cubicBezTo>
                      <a:pt x="1" y="5734"/>
                      <a:pt x="1671" y="7404"/>
                      <a:pt x="3750" y="7404"/>
                    </a:cubicBezTo>
                    <a:cubicBezTo>
                      <a:pt x="5798" y="7404"/>
                      <a:pt x="7499" y="5734"/>
                      <a:pt x="7499" y="3686"/>
                    </a:cubicBezTo>
                    <a:cubicBezTo>
                      <a:pt x="7499" y="3466"/>
                      <a:pt x="7278" y="3277"/>
                      <a:pt x="7058" y="3277"/>
                    </a:cubicBezTo>
                    <a:lnTo>
                      <a:pt x="4128" y="3277"/>
                    </a:lnTo>
                    <a:lnTo>
                      <a:pt x="4128" y="378"/>
                    </a:lnTo>
                    <a:cubicBezTo>
                      <a:pt x="4128" y="158"/>
                      <a:pt x="3939" y="0"/>
                      <a:pt x="37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5" name="Google Shape;275;p20"/>
          <p:cNvGrpSpPr/>
          <p:nvPr/>
        </p:nvGrpSpPr>
        <p:grpSpPr>
          <a:xfrm>
            <a:off x="7051469" y="3283400"/>
            <a:ext cx="1205600" cy="1205600"/>
            <a:chOff x="5469577" y="2119650"/>
            <a:chExt cx="904200" cy="904200"/>
          </a:xfrm>
        </p:grpSpPr>
        <p:sp>
          <p:nvSpPr>
            <p:cNvPr id="276" name="Google Shape;276;p20"/>
            <p:cNvSpPr/>
            <p:nvPr/>
          </p:nvSpPr>
          <p:spPr>
            <a:xfrm>
              <a:off x="5469577" y="2119650"/>
              <a:ext cx="904200" cy="904200"/>
            </a:xfrm>
            <a:prstGeom prst="ellipse">
              <a:avLst/>
            </a:prstGeom>
            <a:solidFill>
              <a:srgbClr val="007A7D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  <a:buFont typeface="Calibri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" name="Google Shape;277;p20"/>
            <p:cNvGrpSpPr/>
            <p:nvPr/>
          </p:nvGrpSpPr>
          <p:grpSpPr>
            <a:xfrm>
              <a:off x="5738542" y="2388615"/>
              <a:ext cx="366269" cy="366269"/>
              <a:chOff x="-61354875" y="2671225"/>
              <a:chExt cx="316650" cy="316650"/>
            </a:xfrm>
          </p:grpSpPr>
          <p:sp>
            <p:nvSpPr>
              <p:cNvPr id="278" name="Google Shape;278;p20"/>
              <p:cNvSpPr/>
              <p:nvPr/>
            </p:nvSpPr>
            <p:spPr>
              <a:xfrm>
                <a:off x="-61354875" y="2671225"/>
                <a:ext cx="316650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66" extrusionOk="0">
                    <a:moveTo>
                      <a:pt x="11405" y="1701"/>
                    </a:moveTo>
                    <a:cubicBezTo>
                      <a:pt x="11657" y="1701"/>
                      <a:pt x="11847" y="1890"/>
                      <a:pt x="11847" y="2111"/>
                    </a:cubicBezTo>
                    <a:lnTo>
                      <a:pt x="11847" y="3340"/>
                    </a:lnTo>
                    <a:lnTo>
                      <a:pt x="820" y="3340"/>
                    </a:lnTo>
                    <a:lnTo>
                      <a:pt x="820" y="2111"/>
                    </a:lnTo>
                    <a:cubicBezTo>
                      <a:pt x="820" y="1890"/>
                      <a:pt x="1009" y="1701"/>
                      <a:pt x="1198" y="1701"/>
                    </a:cubicBezTo>
                    <a:lnTo>
                      <a:pt x="1639" y="1701"/>
                    </a:lnTo>
                    <a:lnTo>
                      <a:pt x="1639" y="2111"/>
                    </a:lnTo>
                    <a:cubicBezTo>
                      <a:pt x="1639" y="2363"/>
                      <a:pt x="1828" y="2552"/>
                      <a:pt x="2048" y="2552"/>
                    </a:cubicBezTo>
                    <a:cubicBezTo>
                      <a:pt x="2237" y="2552"/>
                      <a:pt x="2427" y="2363"/>
                      <a:pt x="2427" y="2111"/>
                    </a:cubicBezTo>
                    <a:lnTo>
                      <a:pt x="2427" y="1701"/>
                    </a:lnTo>
                    <a:lnTo>
                      <a:pt x="5892" y="1701"/>
                    </a:lnTo>
                    <a:lnTo>
                      <a:pt x="5892" y="2111"/>
                    </a:lnTo>
                    <a:cubicBezTo>
                      <a:pt x="5892" y="2363"/>
                      <a:pt x="6081" y="2552"/>
                      <a:pt x="6333" y="2552"/>
                    </a:cubicBezTo>
                    <a:cubicBezTo>
                      <a:pt x="6585" y="2552"/>
                      <a:pt x="6743" y="2363"/>
                      <a:pt x="6743" y="2111"/>
                    </a:cubicBezTo>
                    <a:lnTo>
                      <a:pt x="6743" y="1701"/>
                    </a:lnTo>
                    <a:lnTo>
                      <a:pt x="10208" y="1701"/>
                    </a:lnTo>
                    <a:lnTo>
                      <a:pt x="10208" y="2111"/>
                    </a:lnTo>
                    <a:cubicBezTo>
                      <a:pt x="10208" y="2363"/>
                      <a:pt x="10397" y="2552"/>
                      <a:pt x="10618" y="2552"/>
                    </a:cubicBezTo>
                    <a:cubicBezTo>
                      <a:pt x="10870" y="2552"/>
                      <a:pt x="11027" y="2363"/>
                      <a:pt x="11027" y="2111"/>
                    </a:cubicBezTo>
                    <a:lnTo>
                      <a:pt x="11027" y="1701"/>
                    </a:lnTo>
                    <a:close/>
                    <a:moveTo>
                      <a:pt x="11878" y="4159"/>
                    </a:moveTo>
                    <a:lnTo>
                      <a:pt x="11878" y="6112"/>
                    </a:lnTo>
                    <a:lnTo>
                      <a:pt x="11847" y="6112"/>
                    </a:lnTo>
                    <a:cubicBezTo>
                      <a:pt x="11090" y="5072"/>
                      <a:pt x="9862" y="4442"/>
                      <a:pt x="8538" y="4442"/>
                    </a:cubicBezTo>
                    <a:cubicBezTo>
                      <a:pt x="6239" y="4442"/>
                      <a:pt x="4411" y="6301"/>
                      <a:pt x="4411" y="8569"/>
                    </a:cubicBezTo>
                    <a:cubicBezTo>
                      <a:pt x="4411" y="9168"/>
                      <a:pt x="4506" y="9735"/>
                      <a:pt x="4758" y="10239"/>
                    </a:cubicBezTo>
                    <a:lnTo>
                      <a:pt x="1261" y="10239"/>
                    </a:lnTo>
                    <a:cubicBezTo>
                      <a:pt x="1009" y="10239"/>
                      <a:pt x="851" y="10050"/>
                      <a:pt x="851" y="9830"/>
                    </a:cubicBezTo>
                    <a:lnTo>
                      <a:pt x="851" y="4159"/>
                    </a:lnTo>
                    <a:close/>
                    <a:moveTo>
                      <a:pt x="8538" y="5261"/>
                    </a:moveTo>
                    <a:cubicBezTo>
                      <a:pt x="10334" y="5261"/>
                      <a:pt x="11847" y="6774"/>
                      <a:pt x="11847" y="8569"/>
                    </a:cubicBezTo>
                    <a:cubicBezTo>
                      <a:pt x="11847" y="10397"/>
                      <a:pt x="10334" y="11877"/>
                      <a:pt x="8538" y="11877"/>
                    </a:cubicBezTo>
                    <a:cubicBezTo>
                      <a:pt x="6711" y="11877"/>
                      <a:pt x="5230" y="10397"/>
                      <a:pt x="5230" y="8569"/>
                    </a:cubicBezTo>
                    <a:cubicBezTo>
                      <a:pt x="5230" y="6774"/>
                      <a:pt x="6743" y="5261"/>
                      <a:pt x="8538" y="5261"/>
                    </a:cubicBezTo>
                    <a:close/>
                    <a:moveTo>
                      <a:pt x="2048" y="0"/>
                    </a:moveTo>
                    <a:cubicBezTo>
                      <a:pt x="1828" y="0"/>
                      <a:pt x="1639" y="189"/>
                      <a:pt x="1639" y="441"/>
                    </a:cubicBezTo>
                    <a:lnTo>
                      <a:pt x="1639" y="851"/>
                    </a:lnTo>
                    <a:lnTo>
                      <a:pt x="1198" y="851"/>
                    </a:lnTo>
                    <a:cubicBezTo>
                      <a:pt x="536" y="851"/>
                      <a:pt x="1" y="1418"/>
                      <a:pt x="1" y="2079"/>
                    </a:cubicBezTo>
                    <a:lnTo>
                      <a:pt x="1" y="9798"/>
                    </a:lnTo>
                    <a:cubicBezTo>
                      <a:pt x="1" y="10460"/>
                      <a:pt x="536" y="11027"/>
                      <a:pt x="1198" y="11027"/>
                    </a:cubicBezTo>
                    <a:lnTo>
                      <a:pt x="5230" y="11027"/>
                    </a:lnTo>
                    <a:cubicBezTo>
                      <a:pt x="5987" y="12003"/>
                      <a:pt x="7184" y="12665"/>
                      <a:pt x="8538" y="12665"/>
                    </a:cubicBezTo>
                    <a:cubicBezTo>
                      <a:pt x="10807" y="12665"/>
                      <a:pt x="12666" y="10838"/>
                      <a:pt x="12666" y="8538"/>
                    </a:cubicBezTo>
                    <a:lnTo>
                      <a:pt x="12666" y="2079"/>
                    </a:lnTo>
                    <a:cubicBezTo>
                      <a:pt x="12666" y="1418"/>
                      <a:pt x="12130" y="851"/>
                      <a:pt x="11405" y="851"/>
                    </a:cubicBezTo>
                    <a:lnTo>
                      <a:pt x="11027" y="851"/>
                    </a:lnTo>
                    <a:lnTo>
                      <a:pt x="11027" y="441"/>
                    </a:lnTo>
                    <a:cubicBezTo>
                      <a:pt x="11027" y="189"/>
                      <a:pt x="10807" y="0"/>
                      <a:pt x="10618" y="0"/>
                    </a:cubicBezTo>
                    <a:cubicBezTo>
                      <a:pt x="10397" y="0"/>
                      <a:pt x="10177" y="189"/>
                      <a:pt x="10177" y="441"/>
                    </a:cubicBezTo>
                    <a:lnTo>
                      <a:pt x="10177" y="851"/>
                    </a:lnTo>
                    <a:lnTo>
                      <a:pt x="6711" y="851"/>
                    </a:lnTo>
                    <a:lnTo>
                      <a:pt x="6711" y="441"/>
                    </a:lnTo>
                    <a:cubicBezTo>
                      <a:pt x="6711" y="189"/>
                      <a:pt x="6522" y="0"/>
                      <a:pt x="6333" y="0"/>
                    </a:cubicBezTo>
                    <a:cubicBezTo>
                      <a:pt x="6081" y="0"/>
                      <a:pt x="5892" y="189"/>
                      <a:pt x="5892" y="441"/>
                    </a:cubicBezTo>
                    <a:lnTo>
                      <a:pt x="5892" y="851"/>
                    </a:lnTo>
                    <a:lnTo>
                      <a:pt x="2427" y="851"/>
                    </a:lnTo>
                    <a:lnTo>
                      <a:pt x="2427" y="441"/>
                    </a:lnTo>
                    <a:cubicBezTo>
                      <a:pt x="2427" y="189"/>
                      <a:pt x="2237" y="0"/>
                      <a:pt x="2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0"/>
              <p:cNvSpPr/>
              <p:nvPr/>
            </p:nvSpPr>
            <p:spPr>
              <a:xfrm>
                <a:off x="-61313925" y="2796450"/>
                <a:ext cx="409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20" extrusionOk="0">
                    <a:moveTo>
                      <a:pt x="410" y="0"/>
                    </a:moveTo>
                    <a:cubicBezTo>
                      <a:pt x="158" y="0"/>
                      <a:pt x="1" y="189"/>
                      <a:pt x="1" y="378"/>
                    </a:cubicBezTo>
                    <a:cubicBezTo>
                      <a:pt x="1" y="630"/>
                      <a:pt x="158" y="820"/>
                      <a:pt x="410" y="820"/>
                    </a:cubicBezTo>
                    <a:lnTo>
                      <a:pt x="1230" y="820"/>
                    </a:lnTo>
                    <a:cubicBezTo>
                      <a:pt x="1482" y="820"/>
                      <a:pt x="1639" y="630"/>
                      <a:pt x="1639" y="378"/>
                    </a:cubicBezTo>
                    <a:cubicBezTo>
                      <a:pt x="1639" y="158"/>
                      <a:pt x="1419" y="0"/>
                      <a:pt x="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0"/>
              <p:cNvSpPr/>
              <p:nvPr/>
            </p:nvSpPr>
            <p:spPr>
              <a:xfrm>
                <a:off x="-61313925" y="2837400"/>
                <a:ext cx="409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20" extrusionOk="0">
                    <a:moveTo>
                      <a:pt x="410" y="1"/>
                    </a:moveTo>
                    <a:cubicBezTo>
                      <a:pt x="158" y="1"/>
                      <a:pt x="1" y="190"/>
                      <a:pt x="1" y="442"/>
                    </a:cubicBezTo>
                    <a:cubicBezTo>
                      <a:pt x="1" y="631"/>
                      <a:pt x="158" y="820"/>
                      <a:pt x="410" y="820"/>
                    </a:cubicBezTo>
                    <a:lnTo>
                      <a:pt x="1230" y="820"/>
                    </a:lnTo>
                    <a:cubicBezTo>
                      <a:pt x="1482" y="820"/>
                      <a:pt x="1639" y="631"/>
                      <a:pt x="1639" y="442"/>
                    </a:cubicBezTo>
                    <a:cubicBezTo>
                      <a:pt x="1639" y="190"/>
                      <a:pt x="1419" y="1"/>
                      <a:pt x="12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-61313925" y="2877575"/>
                <a:ext cx="4097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883" extrusionOk="0">
                    <a:moveTo>
                      <a:pt x="410" y="0"/>
                    </a:moveTo>
                    <a:cubicBezTo>
                      <a:pt x="158" y="0"/>
                      <a:pt x="1" y="221"/>
                      <a:pt x="1" y="441"/>
                    </a:cubicBezTo>
                    <a:cubicBezTo>
                      <a:pt x="1" y="693"/>
                      <a:pt x="158" y="883"/>
                      <a:pt x="410" y="883"/>
                    </a:cubicBezTo>
                    <a:lnTo>
                      <a:pt x="1230" y="883"/>
                    </a:lnTo>
                    <a:cubicBezTo>
                      <a:pt x="1482" y="883"/>
                      <a:pt x="1639" y="693"/>
                      <a:pt x="1639" y="441"/>
                    </a:cubicBezTo>
                    <a:cubicBezTo>
                      <a:pt x="1639" y="221"/>
                      <a:pt x="1419" y="0"/>
                      <a:pt x="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3" name="Google Shape;283;p20"/>
          <p:cNvGrpSpPr/>
          <p:nvPr/>
        </p:nvGrpSpPr>
        <p:grpSpPr>
          <a:xfrm>
            <a:off x="3452331" y="3283400"/>
            <a:ext cx="1205600" cy="1205600"/>
            <a:chOff x="2770223" y="2119650"/>
            <a:chExt cx="904200" cy="904200"/>
          </a:xfrm>
        </p:grpSpPr>
        <p:sp>
          <p:nvSpPr>
            <p:cNvPr id="284" name="Google Shape;284;p20"/>
            <p:cNvSpPr/>
            <p:nvPr/>
          </p:nvSpPr>
          <p:spPr>
            <a:xfrm>
              <a:off x="2770223" y="2119650"/>
              <a:ext cx="904200" cy="904200"/>
            </a:xfrm>
            <a:prstGeom prst="ellipse">
              <a:avLst/>
            </a:prstGeom>
            <a:solidFill>
              <a:schemeClr val="accent3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  <a:buFont typeface="Calibri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5" name="Google Shape;285;p20"/>
            <p:cNvGrpSpPr/>
            <p:nvPr/>
          </p:nvGrpSpPr>
          <p:grpSpPr>
            <a:xfrm>
              <a:off x="2993723" y="2354043"/>
              <a:ext cx="457200" cy="435414"/>
              <a:chOff x="-62890750" y="2296300"/>
              <a:chExt cx="330825" cy="317450"/>
            </a:xfrm>
          </p:grpSpPr>
          <p:sp>
            <p:nvSpPr>
              <p:cNvPr id="286" name="Google Shape;286;p20"/>
              <p:cNvSpPr/>
              <p:nvPr/>
            </p:nvSpPr>
            <p:spPr>
              <a:xfrm>
                <a:off x="-62890750" y="2296300"/>
                <a:ext cx="313500" cy="195375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7815" extrusionOk="0">
                    <a:moveTo>
                      <a:pt x="11437" y="2080"/>
                    </a:moveTo>
                    <a:lnTo>
                      <a:pt x="11658" y="2931"/>
                    </a:lnTo>
                    <a:lnTo>
                      <a:pt x="10776" y="2742"/>
                    </a:lnTo>
                    <a:lnTo>
                      <a:pt x="11437" y="2080"/>
                    </a:lnTo>
                    <a:close/>
                    <a:moveTo>
                      <a:pt x="6617" y="1"/>
                    </a:moveTo>
                    <a:cubicBezTo>
                      <a:pt x="4916" y="1"/>
                      <a:pt x="3340" y="662"/>
                      <a:pt x="2112" y="1828"/>
                    </a:cubicBezTo>
                    <a:cubicBezTo>
                      <a:pt x="663" y="3277"/>
                      <a:pt x="1" y="5420"/>
                      <a:pt x="379" y="7467"/>
                    </a:cubicBezTo>
                    <a:cubicBezTo>
                      <a:pt x="442" y="7656"/>
                      <a:pt x="568" y="7814"/>
                      <a:pt x="789" y="7814"/>
                    </a:cubicBezTo>
                    <a:lnTo>
                      <a:pt x="852" y="7814"/>
                    </a:lnTo>
                    <a:cubicBezTo>
                      <a:pt x="1104" y="7783"/>
                      <a:pt x="1198" y="7562"/>
                      <a:pt x="1167" y="7341"/>
                    </a:cubicBezTo>
                    <a:cubicBezTo>
                      <a:pt x="852" y="5577"/>
                      <a:pt x="1419" y="3718"/>
                      <a:pt x="2710" y="2458"/>
                    </a:cubicBezTo>
                    <a:cubicBezTo>
                      <a:pt x="3719" y="1450"/>
                      <a:pt x="5136" y="851"/>
                      <a:pt x="6617" y="851"/>
                    </a:cubicBezTo>
                    <a:cubicBezTo>
                      <a:pt x="7940" y="851"/>
                      <a:pt x="9200" y="1324"/>
                      <a:pt x="10177" y="2206"/>
                    </a:cubicBezTo>
                    <a:lnTo>
                      <a:pt x="9610" y="2773"/>
                    </a:lnTo>
                    <a:cubicBezTo>
                      <a:pt x="9484" y="2899"/>
                      <a:pt x="9452" y="3057"/>
                      <a:pt x="9484" y="3183"/>
                    </a:cubicBezTo>
                    <a:cubicBezTo>
                      <a:pt x="9515" y="3340"/>
                      <a:pt x="9641" y="3403"/>
                      <a:pt x="9799" y="3466"/>
                    </a:cubicBezTo>
                    <a:lnTo>
                      <a:pt x="12036" y="3939"/>
                    </a:lnTo>
                    <a:lnTo>
                      <a:pt x="12130" y="3939"/>
                    </a:lnTo>
                    <a:cubicBezTo>
                      <a:pt x="12225" y="3939"/>
                      <a:pt x="12319" y="3876"/>
                      <a:pt x="12382" y="3813"/>
                    </a:cubicBezTo>
                    <a:cubicBezTo>
                      <a:pt x="12508" y="3687"/>
                      <a:pt x="12540" y="3561"/>
                      <a:pt x="12508" y="3403"/>
                    </a:cubicBezTo>
                    <a:lnTo>
                      <a:pt x="12036" y="1167"/>
                    </a:lnTo>
                    <a:cubicBezTo>
                      <a:pt x="12004" y="1009"/>
                      <a:pt x="11878" y="883"/>
                      <a:pt x="11752" y="851"/>
                    </a:cubicBezTo>
                    <a:cubicBezTo>
                      <a:pt x="11715" y="844"/>
                      <a:pt x="11678" y="840"/>
                      <a:pt x="11642" y="840"/>
                    </a:cubicBezTo>
                    <a:cubicBezTo>
                      <a:pt x="11526" y="840"/>
                      <a:pt x="11422" y="881"/>
                      <a:pt x="11374" y="977"/>
                    </a:cubicBezTo>
                    <a:lnTo>
                      <a:pt x="10776" y="1576"/>
                    </a:lnTo>
                    <a:cubicBezTo>
                      <a:pt x="9641" y="536"/>
                      <a:pt x="8129" y="1"/>
                      <a:pt x="6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0"/>
              <p:cNvSpPr/>
              <p:nvPr/>
            </p:nvSpPr>
            <p:spPr>
              <a:xfrm>
                <a:off x="-62874975" y="2417475"/>
                <a:ext cx="315050" cy="196275"/>
              </a:xfrm>
              <a:custGeom>
                <a:avLst/>
                <a:gdLst/>
                <a:ahLst/>
                <a:cxnLst/>
                <a:rect l="l" t="t" r="r" b="b"/>
                <a:pathLst>
                  <a:path w="12602" h="7851" extrusionOk="0">
                    <a:moveTo>
                      <a:pt x="977" y="4857"/>
                    </a:moveTo>
                    <a:lnTo>
                      <a:pt x="1827" y="5078"/>
                    </a:lnTo>
                    <a:lnTo>
                      <a:pt x="1166" y="5739"/>
                    </a:lnTo>
                    <a:lnTo>
                      <a:pt x="977" y="4857"/>
                    </a:lnTo>
                    <a:close/>
                    <a:moveTo>
                      <a:pt x="11779" y="1"/>
                    </a:moveTo>
                    <a:cubicBezTo>
                      <a:pt x="11759" y="1"/>
                      <a:pt x="11739" y="2"/>
                      <a:pt x="11720" y="6"/>
                    </a:cubicBezTo>
                    <a:cubicBezTo>
                      <a:pt x="11499" y="69"/>
                      <a:pt x="11373" y="289"/>
                      <a:pt x="11405" y="478"/>
                    </a:cubicBezTo>
                    <a:cubicBezTo>
                      <a:pt x="11720" y="2274"/>
                      <a:pt x="11184" y="4101"/>
                      <a:pt x="9861" y="5361"/>
                    </a:cubicBezTo>
                    <a:cubicBezTo>
                      <a:pt x="8853" y="6401"/>
                      <a:pt x="7435" y="7000"/>
                      <a:pt x="5986" y="7000"/>
                    </a:cubicBezTo>
                    <a:cubicBezTo>
                      <a:pt x="4631" y="7000"/>
                      <a:pt x="3371" y="6527"/>
                      <a:pt x="2394" y="5645"/>
                    </a:cubicBezTo>
                    <a:lnTo>
                      <a:pt x="2993" y="5046"/>
                    </a:lnTo>
                    <a:cubicBezTo>
                      <a:pt x="3088" y="4952"/>
                      <a:pt x="3151" y="4794"/>
                      <a:pt x="3088" y="4668"/>
                    </a:cubicBezTo>
                    <a:cubicBezTo>
                      <a:pt x="3056" y="4511"/>
                      <a:pt x="2962" y="4416"/>
                      <a:pt x="2772" y="4385"/>
                    </a:cubicBezTo>
                    <a:lnTo>
                      <a:pt x="536" y="3912"/>
                    </a:lnTo>
                    <a:cubicBezTo>
                      <a:pt x="506" y="3905"/>
                      <a:pt x="476" y="3901"/>
                      <a:pt x="446" y="3901"/>
                    </a:cubicBezTo>
                    <a:cubicBezTo>
                      <a:pt x="350" y="3901"/>
                      <a:pt x="254" y="3942"/>
                      <a:pt x="158" y="4038"/>
                    </a:cubicBezTo>
                    <a:cubicBezTo>
                      <a:pt x="32" y="4164"/>
                      <a:pt x="0" y="4290"/>
                      <a:pt x="32" y="4448"/>
                    </a:cubicBezTo>
                    <a:lnTo>
                      <a:pt x="504" y="6685"/>
                    </a:lnTo>
                    <a:cubicBezTo>
                      <a:pt x="536" y="6842"/>
                      <a:pt x="662" y="6937"/>
                      <a:pt x="788" y="7000"/>
                    </a:cubicBezTo>
                    <a:lnTo>
                      <a:pt x="882" y="7000"/>
                    </a:lnTo>
                    <a:cubicBezTo>
                      <a:pt x="1008" y="7000"/>
                      <a:pt x="1103" y="6968"/>
                      <a:pt x="1166" y="6874"/>
                    </a:cubicBezTo>
                    <a:lnTo>
                      <a:pt x="1764" y="6275"/>
                    </a:lnTo>
                    <a:cubicBezTo>
                      <a:pt x="2899" y="7315"/>
                      <a:pt x="4411" y="7850"/>
                      <a:pt x="5923" y="7850"/>
                    </a:cubicBezTo>
                    <a:cubicBezTo>
                      <a:pt x="7624" y="7850"/>
                      <a:pt x="9200" y="7189"/>
                      <a:pt x="10428" y="6023"/>
                    </a:cubicBezTo>
                    <a:cubicBezTo>
                      <a:pt x="11909" y="4511"/>
                      <a:pt x="12602" y="2400"/>
                      <a:pt x="12192" y="321"/>
                    </a:cubicBezTo>
                    <a:cubicBezTo>
                      <a:pt x="12164" y="123"/>
                      <a:pt x="11958" y="1"/>
                      <a:pt x="117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0"/>
              <p:cNvSpPr/>
              <p:nvPr/>
            </p:nvSpPr>
            <p:spPr>
              <a:xfrm>
                <a:off x="-62822225" y="2357750"/>
                <a:ext cx="193000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7720" h="7719" extrusionOk="0">
                    <a:moveTo>
                      <a:pt x="2238" y="1323"/>
                    </a:moveTo>
                    <a:lnTo>
                      <a:pt x="2238" y="1323"/>
                    </a:lnTo>
                    <a:cubicBezTo>
                      <a:pt x="2143" y="1544"/>
                      <a:pt x="2049" y="1827"/>
                      <a:pt x="1986" y="2111"/>
                    </a:cubicBezTo>
                    <a:lnTo>
                      <a:pt x="1419" y="2111"/>
                    </a:lnTo>
                    <a:cubicBezTo>
                      <a:pt x="1671" y="1796"/>
                      <a:pt x="1923" y="1512"/>
                      <a:pt x="2238" y="1323"/>
                    </a:cubicBezTo>
                    <a:close/>
                    <a:moveTo>
                      <a:pt x="3466" y="1040"/>
                    </a:moveTo>
                    <a:lnTo>
                      <a:pt x="3466" y="2111"/>
                    </a:lnTo>
                    <a:lnTo>
                      <a:pt x="2836" y="2111"/>
                    </a:lnTo>
                    <a:cubicBezTo>
                      <a:pt x="2994" y="1575"/>
                      <a:pt x="3246" y="1229"/>
                      <a:pt x="3466" y="1040"/>
                    </a:cubicBezTo>
                    <a:close/>
                    <a:moveTo>
                      <a:pt x="4254" y="1040"/>
                    </a:moveTo>
                    <a:cubicBezTo>
                      <a:pt x="4538" y="1229"/>
                      <a:pt x="4727" y="1575"/>
                      <a:pt x="4884" y="2111"/>
                    </a:cubicBezTo>
                    <a:lnTo>
                      <a:pt x="4254" y="2111"/>
                    </a:lnTo>
                    <a:lnTo>
                      <a:pt x="4254" y="1040"/>
                    </a:lnTo>
                    <a:close/>
                    <a:moveTo>
                      <a:pt x="5483" y="1323"/>
                    </a:moveTo>
                    <a:lnTo>
                      <a:pt x="5483" y="1323"/>
                    </a:lnTo>
                    <a:cubicBezTo>
                      <a:pt x="5798" y="1512"/>
                      <a:pt x="6081" y="1796"/>
                      <a:pt x="6302" y="2111"/>
                    </a:cubicBezTo>
                    <a:lnTo>
                      <a:pt x="5766" y="2111"/>
                    </a:lnTo>
                    <a:cubicBezTo>
                      <a:pt x="5672" y="1827"/>
                      <a:pt x="5609" y="1544"/>
                      <a:pt x="5483" y="1323"/>
                    </a:cubicBezTo>
                    <a:close/>
                    <a:moveTo>
                      <a:pt x="1765" y="2930"/>
                    </a:moveTo>
                    <a:cubicBezTo>
                      <a:pt x="1734" y="3245"/>
                      <a:pt x="1702" y="3560"/>
                      <a:pt x="1702" y="3875"/>
                    </a:cubicBezTo>
                    <a:cubicBezTo>
                      <a:pt x="1702" y="4190"/>
                      <a:pt x="1734" y="4537"/>
                      <a:pt x="1765" y="4820"/>
                    </a:cubicBezTo>
                    <a:lnTo>
                      <a:pt x="978" y="4820"/>
                    </a:lnTo>
                    <a:cubicBezTo>
                      <a:pt x="883" y="4537"/>
                      <a:pt x="820" y="4222"/>
                      <a:pt x="820" y="3875"/>
                    </a:cubicBezTo>
                    <a:cubicBezTo>
                      <a:pt x="820" y="3497"/>
                      <a:pt x="883" y="3214"/>
                      <a:pt x="978" y="2930"/>
                    </a:cubicBezTo>
                    <a:close/>
                    <a:moveTo>
                      <a:pt x="5136" y="2930"/>
                    </a:moveTo>
                    <a:cubicBezTo>
                      <a:pt x="5168" y="3245"/>
                      <a:pt x="5199" y="3560"/>
                      <a:pt x="5199" y="3875"/>
                    </a:cubicBezTo>
                    <a:cubicBezTo>
                      <a:pt x="5199" y="4222"/>
                      <a:pt x="5168" y="4537"/>
                      <a:pt x="5136" y="4820"/>
                    </a:cubicBezTo>
                    <a:lnTo>
                      <a:pt x="4286" y="4820"/>
                    </a:lnTo>
                    <a:lnTo>
                      <a:pt x="4286" y="2930"/>
                    </a:lnTo>
                    <a:close/>
                    <a:moveTo>
                      <a:pt x="6743" y="2930"/>
                    </a:moveTo>
                    <a:cubicBezTo>
                      <a:pt x="6869" y="3245"/>
                      <a:pt x="6900" y="3560"/>
                      <a:pt x="6900" y="3875"/>
                    </a:cubicBezTo>
                    <a:cubicBezTo>
                      <a:pt x="6900" y="4222"/>
                      <a:pt x="6869" y="4537"/>
                      <a:pt x="6743" y="4820"/>
                    </a:cubicBezTo>
                    <a:lnTo>
                      <a:pt x="5955" y="4820"/>
                    </a:lnTo>
                    <a:cubicBezTo>
                      <a:pt x="5987" y="4505"/>
                      <a:pt x="6018" y="4190"/>
                      <a:pt x="6018" y="3875"/>
                    </a:cubicBezTo>
                    <a:cubicBezTo>
                      <a:pt x="6018" y="3560"/>
                      <a:pt x="5987" y="3214"/>
                      <a:pt x="5955" y="2930"/>
                    </a:cubicBezTo>
                    <a:close/>
                    <a:moveTo>
                      <a:pt x="3466" y="2930"/>
                    </a:moveTo>
                    <a:lnTo>
                      <a:pt x="3466" y="4852"/>
                    </a:lnTo>
                    <a:lnTo>
                      <a:pt x="2647" y="4852"/>
                    </a:lnTo>
                    <a:cubicBezTo>
                      <a:pt x="2553" y="4537"/>
                      <a:pt x="2553" y="4222"/>
                      <a:pt x="2553" y="3875"/>
                    </a:cubicBezTo>
                    <a:cubicBezTo>
                      <a:pt x="2553" y="3497"/>
                      <a:pt x="2616" y="3214"/>
                      <a:pt x="2647" y="2930"/>
                    </a:cubicBezTo>
                    <a:close/>
                    <a:moveTo>
                      <a:pt x="6302" y="5640"/>
                    </a:moveTo>
                    <a:cubicBezTo>
                      <a:pt x="6081" y="5955"/>
                      <a:pt x="5798" y="6238"/>
                      <a:pt x="5483" y="6427"/>
                    </a:cubicBezTo>
                    <a:cubicBezTo>
                      <a:pt x="5609" y="6207"/>
                      <a:pt x="5672" y="5923"/>
                      <a:pt x="5766" y="5640"/>
                    </a:cubicBezTo>
                    <a:close/>
                    <a:moveTo>
                      <a:pt x="1986" y="5671"/>
                    </a:moveTo>
                    <a:cubicBezTo>
                      <a:pt x="2049" y="5955"/>
                      <a:pt x="2143" y="6238"/>
                      <a:pt x="2238" y="6459"/>
                    </a:cubicBezTo>
                    <a:cubicBezTo>
                      <a:pt x="1923" y="6238"/>
                      <a:pt x="1671" y="5955"/>
                      <a:pt x="1419" y="5671"/>
                    </a:cubicBezTo>
                    <a:close/>
                    <a:moveTo>
                      <a:pt x="4916" y="5640"/>
                    </a:moveTo>
                    <a:cubicBezTo>
                      <a:pt x="4727" y="6144"/>
                      <a:pt x="4538" y="6522"/>
                      <a:pt x="4286" y="6711"/>
                    </a:cubicBezTo>
                    <a:lnTo>
                      <a:pt x="4286" y="5640"/>
                    </a:lnTo>
                    <a:close/>
                    <a:moveTo>
                      <a:pt x="3466" y="5671"/>
                    </a:moveTo>
                    <a:lnTo>
                      <a:pt x="3466" y="6742"/>
                    </a:lnTo>
                    <a:cubicBezTo>
                      <a:pt x="3246" y="6553"/>
                      <a:pt x="2994" y="6144"/>
                      <a:pt x="2836" y="5671"/>
                    </a:cubicBezTo>
                    <a:close/>
                    <a:moveTo>
                      <a:pt x="3876" y="0"/>
                    </a:moveTo>
                    <a:cubicBezTo>
                      <a:pt x="2301" y="0"/>
                      <a:pt x="915" y="945"/>
                      <a:pt x="316" y="2332"/>
                    </a:cubicBezTo>
                    <a:cubicBezTo>
                      <a:pt x="127" y="2804"/>
                      <a:pt x="1" y="3308"/>
                      <a:pt x="1" y="3875"/>
                    </a:cubicBezTo>
                    <a:cubicBezTo>
                      <a:pt x="1" y="4411"/>
                      <a:pt x="127" y="4946"/>
                      <a:pt x="316" y="5419"/>
                    </a:cubicBezTo>
                    <a:cubicBezTo>
                      <a:pt x="915" y="6774"/>
                      <a:pt x="2301" y="7719"/>
                      <a:pt x="3876" y="7719"/>
                    </a:cubicBezTo>
                    <a:cubicBezTo>
                      <a:pt x="5451" y="7719"/>
                      <a:pt x="6806" y="6774"/>
                      <a:pt x="7405" y="5419"/>
                    </a:cubicBezTo>
                    <a:cubicBezTo>
                      <a:pt x="7594" y="4946"/>
                      <a:pt x="7720" y="4411"/>
                      <a:pt x="7720" y="3875"/>
                    </a:cubicBezTo>
                    <a:cubicBezTo>
                      <a:pt x="7720" y="3308"/>
                      <a:pt x="7594" y="2804"/>
                      <a:pt x="7405" y="2332"/>
                    </a:cubicBezTo>
                    <a:cubicBezTo>
                      <a:pt x="6806" y="945"/>
                      <a:pt x="5451" y="0"/>
                      <a:pt x="3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9" name="Google Shape;289;p20"/>
          <p:cNvGrpSpPr/>
          <p:nvPr/>
        </p:nvGrpSpPr>
        <p:grpSpPr>
          <a:xfrm>
            <a:off x="5259759" y="1452404"/>
            <a:ext cx="1205600" cy="1205600"/>
            <a:chOff x="4125794" y="746403"/>
            <a:chExt cx="904200" cy="904200"/>
          </a:xfrm>
        </p:grpSpPr>
        <p:sp>
          <p:nvSpPr>
            <p:cNvPr id="290" name="Google Shape;290;p20"/>
            <p:cNvSpPr/>
            <p:nvPr/>
          </p:nvSpPr>
          <p:spPr>
            <a:xfrm>
              <a:off x="4125794" y="746403"/>
              <a:ext cx="904200" cy="9042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  <a:buFont typeface="Calibri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20"/>
            <p:cNvGrpSpPr/>
            <p:nvPr/>
          </p:nvGrpSpPr>
          <p:grpSpPr>
            <a:xfrm>
              <a:off x="4349298" y="969907"/>
              <a:ext cx="457191" cy="457193"/>
              <a:chOff x="-64401400" y="1914475"/>
              <a:chExt cx="319000" cy="317275"/>
            </a:xfrm>
          </p:grpSpPr>
          <p:sp>
            <p:nvSpPr>
              <p:cNvPr id="292" name="Google Shape;292;p20"/>
              <p:cNvSpPr/>
              <p:nvPr/>
            </p:nvSpPr>
            <p:spPr>
              <a:xfrm>
                <a:off x="-64401400" y="1914475"/>
                <a:ext cx="319000" cy="31727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691" extrusionOk="0">
                    <a:moveTo>
                      <a:pt x="4726" y="1317"/>
                    </a:moveTo>
                    <a:lnTo>
                      <a:pt x="4726" y="2703"/>
                    </a:lnTo>
                    <a:cubicBezTo>
                      <a:pt x="4663" y="2735"/>
                      <a:pt x="4600" y="2829"/>
                      <a:pt x="4569" y="2861"/>
                    </a:cubicBezTo>
                    <a:lnTo>
                      <a:pt x="4065" y="3554"/>
                    </a:lnTo>
                    <a:cubicBezTo>
                      <a:pt x="3970" y="3176"/>
                      <a:pt x="3907" y="2703"/>
                      <a:pt x="3907" y="2388"/>
                    </a:cubicBezTo>
                    <a:cubicBezTo>
                      <a:pt x="3876" y="1947"/>
                      <a:pt x="3970" y="1632"/>
                      <a:pt x="4222" y="1475"/>
                    </a:cubicBezTo>
                    <a:cubicBezTo>
                      <a:pt x="4348" y="1349"/>
                      <a:pt x="4537" y="1317"/>
                      <a:pt x="4726" y="1317"/>
                    </a:cubicBezTo>
                    <a:close/>
                    <a:moveTo>
                      <a:pt x="7046" y="813"/>
                    </a:moveTo>
                    <a:cubicBezTo>
                      <a:pt x="7507" y="813"/>
                      <a:pt x="7937" y="916"/>
                      <a:pt x="8286" y="1128"/>
                    </a:cubicBezTo>
                    <a:cubicBezTo>
                      <a:pt x="8759" y="1412"/>
                      <a:pt x="8979" y="1821"/>
                      <a:pt x="8948" y="2420"/>
                    </a:cubicBezTo>
                    <a:cubicBezTo>
                      <a:pt x="8948" y="2703"/>
                      <a:pt x="8853" y="3113"/>
                      <a:pt x="8790" y="3554"/>
                    </a:cubicBezTo>
                    <a:lnTo>
                      <a:pt x="8286" y="2861"/>
                    </a:lnTo>
                    <a:cubicBezTo>
                      <a:pt x="8066" y="2609"/>
                      <a:pt x="7814" y="2451"/>
                      <a:pt x="7499" y="2451"/>
                    </a:cubicBezTo>
                    <a:lnTo>
                      <a:pt x="5514" y="2451"/>
                    </a:lnTo>
                    <a:lnTo>
                      <a:pt x="5514" y="1160"/>
                    </a:lnTo>
                    <a:cubicBezTo>
                      <a:pt x="6020" y="931"/>
                      <a:pt x="6551" y="813"/>
                      <a:pt x="7046" y="813"/>
                    </a:cubicBezTo>
                    <a:close/>
                    <a:moveTo>
                      <a:pt x="7530" y="3334"/>
                    </a:moveTo>
                    <a:cubicBezTo>
                      <a:pt x="7562" y="3334"/>
                      <a:pt x="7593" y="3365"/>
                      <a:pt x="7656" y="3365"/>
                    </a:cubicBezTo>
                    <a:lnTo>
                      <a:pt x="8601" y="4657"/>
                    </a:lnTo>
                    <a:cubicBezTo>
                      <a:pt x="8444" y="5917"/>
                      <a:pt x="7688" y="7177"/>
                      <a:pt x="6427" y="7177"/>
                    </a:cubicBezTo>
                    <a:cubicBezTo>
                      <a:pt x="5167" y="7177"/>
                      <a:pt x="4411" y="5980"/>
                      <a:pt x="4254" y="4657"/>
                    </a:cubicBezTo>
                    <a:lnTo>
                      <a:pt x="5199" y="3365"/>
                    </a:lnTo>
                    <a:cubicBezTo>
                      <a:pt x="5230" y="3334"/>
                      <a:pt x="5293" y="3334"/>
                      <a:pt x="5325" y="3334"/>
                    </a:cubicBezTo>
                    <a:close/>
                    <a:moveTo>
                      <a:pt x="5199" y="7681"/>
                    </a:moveTo>
                    <a:cubicBezTo>
                      <a:pt x="5608" y="7902"/>
                      <a:pt x="5986" y="8028"/>
                      <a:pt x="6427" y="8028"/>
                    </a:cubicBezTo>
                    <a:cubicBezTo>
                      <a:pt x="6869" y="8028"/>
                      <a:pt x="7310" y="7902"/>
                      <a:pt x="7688" y="7713"/>
                    </a:cubicBezTo>
                    <a:lnTo>
                      <a:pt x="7688" y="7807"/>
                    </a:lnTo>
                    <a:cubicBezTo>
                      <a:pt x="7688" y="8028"/>
                      <a:pt x="7719" y="8185"/>
                      <a:pt x="7814" y="8343"/>
                    </a:cubicBezTo>
                    <a:lnTo>
                      <a:pt x="6427" y="9634"/>
                    </a:lnTo>
                    <a:lnTo>
                      <a:pt x="5073" y="8280"/>
                    </a:lnTo>
                    <a:cubicBezTo>
                      <a:pt x="5167" y="8122"/>
                      <a:pt x="5199" y="7965"/>
                      <a:pt x="5199" y="7776"/>
                    </a:cubicBezTo>
                    <a:lnTo>
                      <a:pt x="5199" y="7681"/>
                    </a:lnTo>
                    <a:close/>
                    <a:moveTo>
                      <a:pt x="4537" y="8878"/>
                    </a:moveTo>
                    <a:lnTo>
                      <a:pt x="5829" y="10170"/>
                    </a:lnTo>
                    <a:lnTo>
                      <a:pt x="5230" y="10769"/>
                    </a:lnTo>
                    <a:lnTo>
                      <a:pt x="4065" y="9036"/>
                    </a:lnTo>
                    <a:cubicBezTo>
                      <a:pt x="4222" y="9036"/>
                      <a:pt x="4380" y="9004"/>
                      <a:pt x="4537" y="8878"/>
                    </a:cubicBezTo>
                    <a:close/>
                    <a:moveTo>
                      <a:pt x="8318" y="8878"/>
                    </a:moveTo>
                    <a:cubicBezTo>
                      <a:pt x="8475" y="8973"/>
                      <a:pt x="8633" y="9036"/>
                      <a:pt x="8790" y="9036"/>
                    </a:cubicBezTo>
                    <a:lnTo>
                      <a:pt x="7593" y="10769"/>
                    </a:lnTo>
                    <a:lnTo>
                      <a:pt x="7026" y="10170"/>
                    </a:lnTo>
                    <a:lnTo>
                      <a:pt x="8318" y="8878"/>
                    </a:lnTo>
                    <a:close/>
                    <a:moveTo>
                      <a:pt x="10460" y="9067"/>
                    </a:moveTo>
                    <a:cubicBezTo>
                      <a:pt x="11279" y="9067"/>
                      <a:pt x="11941" y="9760"/>
                      <a:pt x="11941" y="10580"/>
                    </a:cubicBezTo>
                    <a:lnTo>
                      <a:pt x="11941" y="11840"/>
                    </a:lnTo>
                    <a:lnTo>
                      <a:pt x="7814" y="11840"/>
                    </a:lnTo>
                    <a:cubicBezTo>
                      <a:pt x="7908" y="11808"/>
                      <a:pt x="8003" y="11745"/>
                      <a:pt x="8034" y="11682"/>
                    </a:cubicBezTo>
                    <a:lnTo>
                      <a:pt x="9798" y="9067"/>
                    </a:lnTo>
                    <a:close/>
                    <a:moveTo>
                      <a:pt x="3088" y="9067"/>
                    </a:moveTo>
                    <a:lnTo>
                      <a:pt x="4852" y="11651"/>
                    </a:lnTo>
                    <a:cubicBezTo>
                      <a:pt x="4915" y="11745"/>
                      <a:pt x="5041" y="11808"/>
                      <a:pt x="5167" y="11840"/>
                    </a:cubicBezTo>
                    <a:lnTo>
                      <a:pt x="5199" y="11840"/>
                    </a:lnTo>
                    <a:cubicBezTo>
                      <a:pt x="5325" y="11840"/>
                      <a:pt x="5419" y="11808"/>
                      <a:pt x="5482" y="11714"/>
                    </a:cubicBezTo>
                    <a:lnTo>
                      <a:pt x="6427" y="10769"/>
                    </a:lnTo>
                    <a:lnTo>
                      <a:pt x="7404" y="11745"/>
                    </a:lnTo>
                    <a:cubicBezTo>
                      <a:pt x="7436" y="11777"/>
                      <a:pt x="7530" y="11840"/>
                      <a:pt x="7593" y="11871"/>
                    </a:cubicBezTo>
                    <a:lnTo>
                      <a:pt x="914" y="11871"/>
                    </a:lnTo>
                    <a:lnTo>
                      <a:pt x="914" y="11840"/>
                    </a:lnTo>
                    <a:lnTo>
                      <a:pt x="914" y="10580"/>
                    </a:lnTo>
                    <a:cubicBezTo>
                      <a:pt x="914" y="9760"/>
                      <a:pt x="1576" y="9067"/>
                      <a:pt x="2395" y="9067"/>
                    </a:cubicBezTo>
                    <a:close/>
                    <a:moveTo>
                      <a:pt x="7043" y="1"/>
                    </a:moveTo>
                    <a:cubicBezTo>
                      <a:pt x="6380" y="1"/>
                      <a:pt x="5673" y="166"/>
                      <a:pt x="5010" y="498"/>
                    </a:cubicBezTo>
                    <a:cubicBezTo>
                      <a:pt x="4898" y="477"/>
                      <a:pt x="4788" y="467"/>
                      <a:pt x="4680" y="467"/>
                    </a:cubicBezTo>
                    <a:cubicBezTo>
                      <a:pt x="4300" y="467"/>
                      <a:pt x="3942" y="592"/>
                      <a:pt x="3624" y="813"/>
                    </a:cubicBezTo>
                    <a:cubicBezTo>
                      <a:pt x="3308" y="1034"/>
                      <a:pt x="2962" y="1506"/>
                      <a:pt x="2962" y="2388"/>
                    </a:cubicBezTo>
                    <a:cubicBezTo>
                      <a:pt x="2962" y="3144"/>
                      <a:pt x="3277" y="4405"/>
                      <a:pt x="3340" y="4625"/>
                    </a:cubicBezTo>
                    <a:cubicBezTo>
                      <a:pt x="3466" y="5570"/>
                      <a:pt x="3781" y="6389"/>
                      <a:pt x="4285" y="6988"/>
                    </a:cubicBezTo>
                    <a:lnTo>
                      <a:pt x="4285" y="7744"/>
                    </a:lnTo>
                    <a:cubicBezTo>
                      <a:pt x="4285" y="8028"/>
                      <a:pt x="4065" y="8248"/>
                      <a:pt x="3781" y="8248"/>
                    </a:cubicBezTo>
                    <a:lnTo>
                      <a:pt x="2332" y="8248"/>
                    </a:lnTo>
                    <a:cubicBezTo>
                      <a:pt x="1072" y="8248"/>
                      <a:pt x="0" y="9288"/>
                      <a:pt x="0" y="10580"/>
                    </a:cubicBezTo>
                    <a:lnTo>
                      <a:pt x="0" y="12281"/>
                    </a:lnTo>
                    <a:cubicBezTo>
                      <a:pt x="0" y="12501"/>
                      <a:pt x="189" y="12690"/>
                      <a:pt x="410" y="12690"/>
                    </a:cubicBezTo>
                    <a:lnTo>
                      <a:pt x="12256" y="12690"/>
                    </a:lnTo>
                    <a:cubicBezTo>
                      <a:pt x="12508" y="12690"/>
                      <a:pt x="12697" y="12501"/>
                      <a:pt x="12697" y="12281"/>
                    </a:cubicBezTo>
                    <a:lnTo>
                      <a:pt x="12697" y="10580"/>
                    </a:lnTo>
                    <a:cubicBezTo>
                      <a:pt x="12760" y="9319"/>
                      <a:pt x="11689" y="8248"/>
                      <a:pt x="10429" y="8248"/>
                    </a:cubicBezTo>
                    <a:lnTo>
                      <a:pt x="8979" y="8248"/>
                    </a:lnTo>
                    <a:cubicBezTo>
                      <a:pt x="8696" y="8248"/>
                      <a:pt x="8475" y="8028"/>
                      <a:pt x="8475" y="7744"/>
                    </a:cubicBezTo>
                    <a:lnTo>
                      <a:pt x="8475" y="6957"/>
                    </a:lnTo>
                    <a:cubicBezTo>
                      <a:pt x="8979" y="6358"/>
                      <a:pt x="9294" y="5539"/>
                      <a:pt x="9389" y="4625"/>
                    </a:cubicBezTo>
                    <a:cubicBezTo>
                      <a:pt x="9546" y="4121"/>
                      <a:pt x="9735" y="3050"/>
                      <a:pt x="9767" y="2420"/>
                    </a:cubicBezTo>
                    <a:cubicBezTo>
                      <a:pt x="9767" y="1538"/>
                      <a:pt x="9420" y="845"/>
                      <a:pt x="8664" y="404"/>
                    </a:cubicBezTo>
                    <a:cubicBezTo>
                      <a:pt x="8202" y="135"/>
                      <a:pt x="7640" y="1"/>
                      <a:pt x="70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>
                <a:off x="-64172200" y="2175800"/>
                <a:ext cx="488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883" extrusionOk="0">
                    <a:moveTo>
                      <a:pt x="410" y="1"/>
                    </a:moveTo>
                    <a:cubicBezTo>
                      <a:pt x="158" y="1"/>
                      <a:pt x="0" y="190"/>
                      <a:pt x="0" y="442"/>
                    </a:cubicBezTo>
                    <a:cubicBezTo>
                      <a:pt x="0" y="662"/>
                      <a:pt x="221" y="883"/>
                      <a:pt x="410" y="883"/>
                    </a:cubicBezTo>
                    <a:lnTo>
                      <a:pt x="1513" y="883"/>
                    </a:lnTo>
                    <a:cubicBezTo>
                      <a:pt x="1765" y="883"/>
                      <a:pt x="1891" y="662"/>
                      <a:pt x="1891" y="442"/>
                    </a:cubicBezTo>
                    <a:cubicBezTo>
                      <a:pt x="1954" y="190"/>
                      <a:pt x="1733" y="1"/>
                      <a:pt x="15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-64212375" y="221045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1" y="1"/>
                    </a:moveTo>
                    <a:lnTo>
                      <a:pt x="22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20"/>
          <p:cNvGrpSpPr/>
          <p:nvPr/>
        </p:nvGrpSpPr>
        <p:grpSpPr>
          <a:xfrm>
            <a:off x="3912945" y="4649400"/>
            <a:ext cx="1205600" cy="1205600"/>
            <a:chOff x="3115684" y="3144150"/>
            <a:chExt cx="904200" cy="904200"/>
          </a:xfrm>
        </p:grpSpPr>
        <p:sp>
          <p:nvSpPr>
            <p:cNvPr id="296" name="Google Shape;296;p20"/>
            <p:cNvSpPr/>
            <p:nvPr/>
          </p:nvSpPr>
          <p:spPr>
            <a:xfrm>
              <a:off x="3115684" y="3144150"/>
              <a:ext cx="904200" cy="904200"/>
            </a:xfrm>
            <a:prstGeom prst="ellipse">
              <a:avLst/>
            </a:prstGeom>
            <a:solidFill>
              <a:schemeClr val="accent4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  <a:buFont typeface="Calibri"/>
                <a:buNone/>
              </a:pPr>
              <a:endParaRPr sz="2400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7" name="Google Shape;297;p20"/>
            <p:cNvGrpSpPr/>
            <p:nvPr/>
          </p:nvGrpSpPr>
          <p:grpSpPr>
            <a:xfrm>
              <a:off x="3339191" y="3379085"/>
              <a:ext cx="457187" cy="434331"/>
              <a:chOff x="-59889100" y="1945025"/>
              <a:chExt cx="317425" cy="301975"/>
            </a:xfrm>
          </p:grpSpPr>
          <p:sp>
            <p:nvSpPr>
              <p:cNvPr id="298" name="Google Shape;298;p20"/>
              <p:cNvSpPr/>
              <p:nvPr/>
            </p:nvSpPr>
            <p:spPr>
              <a:xfrm>
                <a:off x="-59845000" y="2074200"/>
                <a:ext cx="63025" cy="61450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458" extrusionOk="0">
                    <a:moveTo>
                      <a:pt x="1702" y="788"/>
                    </a:moveTo>
                    <a:lnTo>
                      <a:pt x="1702" y="1639"/>
                    </a:lnTo>
                    <a:lnTo>
                      <a:pt x="883" y="1639"/>
                    </a:lnTo>
                    <a:lnTo>
                      <a:pt x="883" y="788"/>
                    </a:lnTo>
                    <a:close/>
                    <a:moveTo>
                      <a:pt x="442" y="0"/>
                    </a:moveTo>
                    <a:cubicBezTo>
                      <a:pt x="190" y="0"/>
                      <a:pt x="1" y="190"/>
                      <a:pt x="1" y="410"/>
                    </a:cubicBezTo>
                    <a:lnTo>
                      <a:pt x="1" y="2048"/>
                    </a:lnTo>
                    <a:cubicBezTo>
                      <a:pt x="1" y="2300"/>
                      <a:pt x="190" y="2458"/>
                      <a:pt x="442" y="2458"/>
                    </a:cubicBezTo>
                    <a:lnTo>
                      <a:pt x="2080" y="2458"/>
                    </a:lnTo>
                    <a:cubicBezTo>
                      <a:pt x="2332" y="2458"/>
                      <a:pt x="2521" y="2237"/>
                      <a:pt x="2521" y="2048"/>
                    </a:cubicBezTo>
                    <a:lnTo>
                      <a:pt x="2521" y="410"/>
                    </a:lnTo>
                    <a:cubicBezTo>
                      <a:pt x="2521" y="158"/>
                      <a:pt x="2332" y="0"/>
                      <a:pt x="20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>
                <a:off x="-59761500" y="1990700"/>
                <a:ext cx="614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5798" extrusionOk="0">
                    <a:moveTo>
                      <a:pt x="1670" y="820"/>
                    </a:moveTo>
                    <a:lnTo>
                      <a:pt x="1670" y="4979"/>
                    </a:lnTo>
                    <a:lnTo>
                      <a:pt x="851" y="4979"/>
                    </a:lnTo>
                    <a:lnTo>
                      <a:pt x="851" y="820"/>
                    </a:lnTo>
                    <a:close/>
                    <a:moveTo>
                      <a:pt x="410" y="1"/>
                    </a:moveTo>
                    <a:cubicBezTo>
                      <a:pt x="158" y="1"/>
                      <a:pt x="0" y="190"/>
                      <a:pt x="0" y="411"/>
                    </a:cubicBezTo>
                    <a:lnTo>
                      <a:pt x="0" y="5357"/>
                    </a:lnTo>
                    <a:cubicBezTo>
                      <a:pt x="0" y="5577"/>
                      <a:pt x="158" y="5798"/>
                      <a:pt x="410" y="5798"/>
                    </a:cubicBezTo>
                    <a:lnTo>
                      <a:pt x="2048" y="5798"/>
                    </a:lnTo>
                    <a:cubicBezTo>
                      <a:pt x="2300" y="5798"/>
                      <a:pt x="2458" y="5577"/>
                      <a:pt x="2458" y="5388"/>
                    </a:cubicBezTo>
                    <a:lnTo>
                      <a:pt x="2458" y="411"/>
                    </a:lnTo>
                    <a:cubicBezTo>
                      <a:pt x="2458" y="158"/>
                      <a:pt x="2269" y="1"/>
                      <a:pt x="20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>
                <a:off x="-59678800" y="2053725"/>
                <a:ext cx="61450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277" extrusionOk="0">
                    <a:moveTo>
                      <a:pt x="1670" y="788"/>
                    </a:moveTo>
                    <a:lnTo>
                      <a:pt x="1670" y="2458"/>
                    </a:lnTo>
                    <a:lnTo>
                      <a:pt x="851" y="2458"/>
                    </a:lnTo>
                    <a:lnTo>
                      <a:pt x="851" y="788"/>
                    </a:lnTo>
                    <a:close/>
                    <a:moveTo>
                      <a:pt x="410" y="0"/>
                    </a:moveTo>
                    <a:cubicBezTo>
                      <a:pt x="158" y="0"/>
                      <a:pt x="0" y="189"/>
                      <a:pt x="0" y="410"/>
                    </a:cubicBezTo>
                    <a:lnTo>
                      <a:pt x="0" y="2867"/>
                    </a:lnTo>
                    <a:cubicBezTo>
                      <a:pt x="0" y="3056"/>
                      <a:pt x="158" y="3277"/>
                      <a:pt x="410" y="3277"/>
                    </a:cubicBezTo>
                    <a:lnTo>
                      <a:pt x="2048" y="3277"/>
                    </a:lnTo>
                    <a:cubicBezTo>
                      <a:pt x="2300" y="3277"/>
                      <a:pt x="2458" y="3056"/>
                      <a:pt x="2458" y="2867"/>
                    </a:cubicBezTo>
                    <a:lnTo>
                      <a:pt x="2458" y="410"/>
                    </a:lnTo>
                    <a:cubicBezTo>
                      <a:pt x="2458" y="158"/>
                      <a:pt x="2269" y="0"/>
                      <a:pt x="2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0"/>
              <p:cNvSpPr/>
              <p:nvPr/>
            </p:nvSpPr>
            <p:spPr>
              <a:xfrm>
                <a:off x="-59889100" y="1945025"/>
                <a:ext cx="317425" cy="301975"/>
              </a:xfrm>
              <a:custGeom>
                <a:avLst/>
                <a:gdLst/>
                <a:ahLst/>
                <a:cxnLst/>
                <a:rect l="l" t="t" r="r" b="b"/>
                <a:pathLst>
                  <a:path w="12697" h="12079" extrusionOk="0">
                    <a:moveTo>
                      <a:pt x="6333" y="851"/>
                    </a:moveTo>
                    <a:cubicBezTo>
                      <a:pt x="9357" y="851"/>
                      <a:pt x="11846" y="2931"/>
                      <a:pt x="11846" y="5546"/>
                    </a:cubicBezTo>
                    <a:cubicBezTo>
                      <a:pt x="11846" y="8129"/>
                      <a:pt x="9357" y="10208"/>
                      <a:pt x="6333" y="10208"/>
                    </a:cubicBezTo>
                    <a:cubicBezTo>
                      <a:pt x="5482" y="10208"/>
                      <a:pt x="4600" y="10019"/>
                      <a:pt x="3812" y="9704"/>
                    </a:cubicBezTo>
                    <a:cubicBezTo>
                      <a:pt x="3757" y="9682"/>
                      <a:pt x="3697" y="9671"/>
                      <a:pt x="3637" y="9671"/>
                    </a:cubicBezTo>
                    <a:cubicBezTo>
                      <a:pt x="3529" y="9671"/>
                      <a:pt x="3421" y="9706"/>
                      <a:pt x="3340" y="9767"/>
                    </a:cubicBezTo>
                    <a:lnTo>
                      <a:pt x="2489" y="10649"/>
                    </a:lnTo>
                    <a:lnTo>
                      <a:pt x="2489" y="9074"/>
                    </a:lnTo>
                    <a:cubicBezTo>
                      <a:pt x="2489" y="8948"/>
                      <a:pt x="2426" y="8822"/>
                      <a:pt x="2363" y="8759"/>
                    </a:cubicBezTo>
                    <a:cubicBezTo>
                      <a:pt x="1387" y="7877"/>
                      <a:pt x="819" y="6743"/>
                      <a:pt x="819" y="5514"/>
                    </a:cubicBezTo>
                    <a:cubicBezTo>
                      <a:pt x="819" y="2962"/>
                      <a:pt x="3308" y="851"/>
                      <a:pt x="6333" y="851"/>
                    </a:cubicBezTo>
                    <a:close/>
                    <a:moveTo>
                      <a:pt x="6333" y="1"/>
                    </a:moveTo>
                    <a:cubicBezTo>
                      <a:pt x="2836" y="1"/>
                      <a:pt x="0" y="2490"/>
                      <a:pt x="0" y="5514"/>
                    </a:cubicBezTo>
                    <a:cubicBezTo>
                      <a:pt x="0" y="6963"/>
                      <a:pt x="599" y="8255"/>
                      <a:pt x="1639" y="9263"/>
                    </a:cubicBezTo>
                    <a:lnTo>
                      <a:pt x="1639" y="11689"/>
                    </a:lnTo>
                    <a:cubicBezTo>
                      <a:pt x="1639" y="11918"/>
                      <a:pt x="1832" y="12079"/>
                      <a:pt x="2045" y="12079"/>
                    </a:cubicBezTo>
                    <a:cubicBezTo>
                      <a:pt x="2153" y="12079"/>
                      <a:pt x="2267" y="12037"/>
                      <a:pt x="2363" y="11941"/>
                    </a:cubicBezTo>
                    <a:lnTo>
                      <a:pt x="3749" y="10555"/>
                    </a:lnTo>
                    <a:cubicBezTo>
                      <a:pt x="4569" y="10901"/>
                      <a:pt x="5419" y="11027"/>
                      <a:pt x="6333" y="11027"/>
                    </a:cubicBezTo>
                    <a:cubicBezTo>
                      <a:pt x="9830" y="11027"/>
                      <a:pt x="12697" y="8570"/>
                      <a:pt x="12697" y="5514"/>
                    </a:cubicBezTo>
                    <a:cubicBezTo>
                      <a:pt x="12697" y="2490"/>
                      <a:pt x="9861" y="1"/>
                      <a:pt x="6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sp>
        <p:nvSpPr>
          <p:cNvPr id="303" name="Google Shape;303;p20"/>
          <p:cNvSpPr/>
          <p:nvPr/>
        </p:nvSpPr>
        <p:spPr>
          <a:xfrm>
            <a:off x="6584795" y="4649400"/>
            <a:ext cx="1205600" cy="1205600"/>
          </a:xfrm>
          <a:prstGeom prst="ellipse">
            <a:avLst/>
          </a:prstGeom>
          <a:solidFill>
            <a:schemeClr val="accent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5297931" y="5156611"/>
            <a:ext cx="1205600" cy="1205600"/>
          </a:xfrm>
          <a:prstGeom prst="ellipse">
            <a:avLst/>
          </a:prstGeom>
          <a:solidFill>
            <a:schemeClr val="accent5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  <a:buFont typeface="Calibri"/>
              <a:buNone/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1" y="861829"/>
            <a:ext cx="12242279" cy="106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28" y="5441530"/>
            <a:ext cx="589858" cy="707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32" y="4919615"/>
            <a:ext cx="1087554" cy="69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685800"/>
            <a:ext cx="6858000" cy="5486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60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3497" y="1539090"/>
            <a:ext cx="9995025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374151"/>
                </a:solidFill>
                <a:effectLst/>
                <a:latin typeface="+mj-lt"/>
              </a:rPr>
              <a:t>The primary goal of this project is to utilize data analytics techniques to derive Non-Moving inventory and provide actionable insights for effective management.</a:t>
            </a:r>
          </a:p>
          <a:p>
            <a:endParaRPr lang="en-US" b="0" i="0" dirty="0" smtClean="0">
              <a:solidFill>
                <a:srgbClr val="374151"/>
              </a:solidFill>
              <a:effectLst/>
              <a:latin typeface="+mj-lt"/>
            </a:endParaRPr>
          </a:p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Key Objective :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400" b="1" i="0" dirty="0" smtClean="0">
                <a:solidFill>
                  <a:srgbClr val="0070C0"/>
                </a:solidFill>
                <a:effectLst/>
                <a:latin typeface="+mj-lt"/>
              </a:rPr>
              <a:t>Identification: </a:t>
            </a:r>
          </a:p>
          <a:p>
            <a:r>
              <a:rPr lang="en-US" b="0" i="0" dirty="0" smtClean="0">
                <a:solidFill>
                  <a:srgbClr val="374151"/>
                </a:solidFill>
                <a:effectLst/>
                <a:latin typeface="+mj-lt"/>
              </a:rPr>
              <a:t>Develop real time NMI classification for identifying different category such as FSN within the existing inventory by ARFA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b="0" i="0" dirty="0" smtClean="0">
              <a:solidFill>
                <a:srgbClr val="374151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Analysis:</a:t>
            </a:r>
            <a:r>
              <a:rPr lang="en-US" sz="1700" b="0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sz="1700" b="0" i="0" dirty="0" smtClean="0">
                <a:solidFill>
                  <a:srgbClr val="374151"/>
                </a:solidFill>
                <a:effectLst/>
                <a:latin typeface="+mj-lt"/>
              </a:rPr>
              <a:t>Conduct a thorough analysis of NMI, examining historical consumption data, purchase patterns, and other relevant metrics.</a:t>
            </a:r>
          </a:p>
          <a:p>
            <a:endParaRPr lang="en-US" sz="1700" b="0" i="0" dirty="0" smtClean="0">
              <a:solidFill>
                <a:srgbClr val="374151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Root Cause Analysis:</a:t>
            </a:r>
            <a:r>
              <a:rPr lang="en-US" sz="1700" b="0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sz="1700" b="0" i="0" dirty="0" smtClean="0">
                <a:solidFill>
                  <a:srgbClr val="374151"/>
                </a:solidFill>
                <a:effectLst/>
                <a:latin typeface="+mj-lt"/>
              </a:rPr>
              <a:t>Identify the reasons behind the existence of NMI, including overstocking, forecasting errors, or market changes.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b="0" i="0" dirty="0" smtClean="0">
              <a:solidFill>
                <a:srgbClr val="374151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Financial Impact Assessment:</a:t>
            </a:r>
            <a:r>
              <a:rPr lang="en-US" sz="1700" b="0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sz="1700" b="0" i="0" dirty="0" smtClean="0">
                <a:solidFill>
                  <a:srgbClr val="374151"/>
                </a:solidFill>
                <a:effectLst/>
                <a:latin typeface="+mj-lt"/>
              </a:rPr>
              <a:t>Quantify the financial impact of NMI on the company's bottom line, considering carrying costs, opportunity costs, and potential losses.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b="0" i="0" dirty="0" smtClean="0">
              <a:solidFill>
                <a:schemeClr val="accent6">
                  <a:lumMod val="75000"/>
                </a:schemeClr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Recommendations:</a:t>
            </a:r>
            <a:r>
              <a:rPr lang="en-US" sz="1700" b="0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sz="1700" b="0" i="0" dirty="0" smtClean="0">
                <a:solidFill>
                  <a:srgbClr val="374151"/>
                </a:solidFill>
                <a:effectLst/>
                <a:latin typeface="+mj-lt"/>
              </a:rPr>
              <a:t>Propose strategies for reducing NMI, optimizing inventory turnover, and improving overall inventory management practices.</a:t>
            </a:r>
            <a:endParaRPr lang="en-US" sz="17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3906" y="196973"/>
            <a:ext cx="61077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Objective of the project</a:t>
            </a:r>
            <a:endParaRPr lang="en-US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88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3975" y="196973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Challenges</a:t>
            </a:r>
            <a:endParaRPr lang="en-US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975" y="904859"/>
            <a:ext cx="619913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cap="none" spc="0" dirty="0" smtClean="0">
                <a:ln w="127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70C0"/>
                </a:solidFill>
                <a:effectLst/>
              </a:rPr>
              <a:t>Traditional System of NMI Classification</a:t>
            </a:r>
            <a:endParaRPr lang="en-US" sz="2500" b="1" cap="none" spc="0" dirty="0">
              <a:ln w="12700" cmpd="sng">
                <a:solidFill>
                  <a:sysClr val="windowText" lastClr="000000"/>
                </a:solidFill>
                <a:prstDash val="solid"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3975" y="1937442"/>
            <a:ext cx="11240578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Extract the data (SAP) and load in Excel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After extracting data from SAP, utilize a pivot table to filter consumption based movement and </a:t>
            </a:r>
          </a:p>
          <a:p>
            <a:r>
              <a:rPr lang="en-US" dirty="0" smtClean="0"/>
              <a:t>     year. Calculating the sum of quantities, subsequently, count the number of transaction material </a:t>
            </a:r>
          </a:p>
          <a:p>
            <a:r>
              <a:rPr lang="en-US" dirty="0"/>
              <a:t> </a:t>
            </a:r>
            <a:r>
              <a:rPr lang="en-US" dirty="0" smtClean="0"/>
              <a:t>    wise for a comprehensive analysis.</a:t>
            </a:r>
          </a:p>
          <a:p>
            <a:endParaRPr lang="en-US" dirty="0"/>
          </a:p>
          <a:p>
            <a:r>
              <a:rPr lang="en-US" dirty="0" smtClean="0"/>
              <a:t>3. Nested if Function:</a:t>
            </a:r>
          </a:p>
          <a:p>
            <a:r>
              <a:rPr lang="en-US" sz="1200" b="1" dirty="0">
                <a:solidFill>
                  <a:srgbClr val="00B0F0"/>
                </a:solidFill>
              </a:rPr>
              <a:t>	</a:t>
            </a:r>
            <a:r>
              <a:rPr lang="en-US" sz="1200" b="1" dirty="0" smtClean="0">
                <a:solidFill>
                  <a:srgbClr val="00B0F0"/>
                </a:solidFill>
              </a:rPr>
              <a:t>if([Consumption]&gt; Threshold fast, “Fast”, if ([Consumption] &gt; Threshold_slow,”Slow”, “Non-Moving”)</a:t>
            </a:r>
          </a:p>
          <a:p>
            <a:endParaRPr lang="en-US" dirty="0"/>
          </a:p>
          <a:p>
            <a:r>
              <a:rPr lang="en-US" dirty="0" smtClean="0"/>
              <a:t>4. Pivot year wise and considered as F or S by creating new columns</a:t>
            </a:r>
          </a:p>
          <a:p>
            <a:endParaRPr lang="en-US" dirty="0"/>
          </a:p>
          <a:p>
            <a:r>
              <a:rPr lang="en-US" dirty="0" smtClean="0"/>
              <a:t>5. After classifying inventory refine the non-moving category by cross- referencing receipt data </a:t>
            </a:r>
          </a:p>
          <a:p>
            <a:r>
              <a:rPr lang="en-US" dirty="0"/>
              <a:t> </a:t>
            </a:r>
            <a:r>
              <a:rPr lang="en-US" dirty="0" smtClean="0"/>
              <a:t>   (NEW receipt)Within last three years. There might be recent receipt case then re-categorized </a:t>
            </a:r>
          </a:p>
          <a:p>
            <a:r>
              <a:rPr lang="en-US" dirty="0"/>
              <a:t> </a:t>
            </a:r>
            <a:r>
              <a:rPr lang="en-US" dirty="0" smtClean="0"/>
              <a:t>   as slow moving.</a:t>
            </a:r>
          </a:p>
          <a:p>
            <a:endParaRPr lang="en-US" dirty="0"/>
          </a:p>
          <a:p>
            <a:r>
              <a:rPr lang="en-US" dirty="0" smtClean="0"/>
              <a:t>6. Data accuracy is big challenge while working manual with excel.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1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3306" y="902404"/>
            <a:ext cx="466666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dirty="0">
                <a:ln w="127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70C0"/>
                </a:solidFill>
              </a:rPr>
              <a:t>Traditional System Work-Flow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662576" y="1744824"/>
            <a:ext cx="7332134" cy="4399550"/>
            <a:chOff x="1513286" y="540236"/>
            <a:chExt cx="9072004" cy="6182636"/>
          </a:xfrm>
        </p:grpSpPr>
        <p:grpSp>
          <p:nvGrpSpPr>
            <p:cNvPr id="7" name="Group 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F21CED18-C5ED-BDCF-6A36-C5A9BE4BFA4C}"/>
                </a:ext>
              </a:extLst>
            </p:cNvPr>
            <p:cNvGrpSpPr/>
            <p:nvPr/>
          </p:nvGrpSpPr>
          <p:grpSpPr>
            <a:xfrm>
              <a:off x="3181529" y="2597631"/>
              <a:ext cx="1663059" cy="1664208"/>
              <a:chOff x="9094660" y="1419321"/>
              <a:chExt cx="1663059" cy="1664208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D8251C16-8AF4-89F5-384E-DA83C55CB655}"/>
                  </a:ext>
                </a:extLst>
              </p:cNvPr>
              <p:cNvSpPr/>
              <p:nvPr/>
            </p:nvSpPr>
            <p:spPr>
              <a:xfrm>
                <a:off x="9094660" y="1419321"/>
                <a:ext cx="1663059" cy="1664208"/>
              </a:xfrm>
              <a:prstGeom prst="ellipse">
                <a:avLst/>
              </a:prstGeom>
              <a:grpFill/>
              <a:ln w="12700">
                <a:miter lim="400000"/>
              </a:ln>
              <a:effectLst>
                <a:outerShdw blurRad="254000" dist="190500" dir="13500000" algn="tl" rotWithShape="0">
                  <a:schemeClr val="bg1"/>
                </a:outerShdw>
              </a:effectLst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F9E1DD9-E338-C0DD-0486-9B49242F9D63}"/>
                  </a:ext>
                </a:extLst>
              </p:cNvPr>
              <p:cNvSpPr/>
              <p:nvPr/>
            </p:nvSpPr>
            <p:spPr>
              <a:xfrm>
                <a:off x="9094660" y="1419321"/>
                <a:ext cx="1663059" cy="1664208"/>
              </a:xfrm>
              <a:prstGeom prst="ellipse">
                <a:avLst/>
              </a:prstGeom>
              <a:grpFill/>
              <a:ln w="12700">
                <a:miter lim="400000"/>
              </a:ln>
              <a:effectLst>
                <a:outerShdw blurRad="254000" dist="190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500" b="1" dirty="0" smtClean="0"/>
                  <a:t>Complex Formula</a:t>
                </a:r>
                <a:endParaRPr lang="en-US" sz="1500" b="1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D6822341-0E9F-7A7C-5889-C2FF3F3A96DA}"/>
                </a:ext>
              </a:extLst>
            </p:cNvPr>
            <p:cNvGrpSpPr/>
            <p:nvPr/>
          </p:nvGrpSpPr>
          <p:grpSpPr>
            <a:xfrm>
              <a:off x="7381431" y="2597631"/>
              <a:ext cx="1663059" cy="1664208"/>
              <a:chOff x="9094660" y="1419321"/>
              <a:chExt cx="1663059" cy="1664208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3" name="Oval 12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84635E2-7B8E-458D-A458-F05F9A8DA788}"/>
                  </a:ext>
                </a:extLst>
              </p:cNvPr>
              <p:cNvSpPr/>
              <p:nvPr/>
            </p:nvSpPr>
            <p:spPr>
              <a:xfrm>
                <a:off x="9094660" y="1419321"/>
                <a:ext cx="1663059" cy="1664208"/>
              </a:xfrm>
              <a:prstGeom prst="ellipse">
                <a:avLst/>
              </a:prstGeom>
              <a:grpFill/>
              <a:ln w="12700">
                <a:miter lim="400000"/>
              </a:ln>
              <a:effectLst>
                <a:outerShdw blurRad="254000" dist="190500" dir="13500000" algn="tl" rotWithShape="0">
                  <a:schemeClr val="bg1"/>
                </a:outerShdw>
              </a:effectLst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69E0A07C-76F7-C334-EA2C-BDED50EFE24C}"/>
                  </a:ext>
                </a:extLst>
              </p:cNvPr>
              <p:cNvSpPr/>
              <p:nvPr/>
            </p:nvSpPr>
            <p:spPr>
              <a:xfrm>
                <a:off x="9094660" y="1419321"/>
                <a:ext cx="1663059" cy="1664208"/>
              </a:xfrm>
              <a:prstGeom prst="ellipse">
                <a:avLst/>
              </a:prstGeom>
              <a:grpFill/>
              <a:ln w="12700">
                <a:miter lim="400000"/>
              </a:ln>
              <a:effectLst>
                <a:outerShdw blurRad="254000" dist="190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500" b="1" dirty="0" smtClean="0"/>
                  <a:t>Time </a:t>
                </a:r>
                <a:r>
                  <a:rPr lang="en-US" sz="1200" b="1" dirty="0" smtClean="0"/>
                  <a:t>Consuming</a:t>
                </a:r>
                <a:endParaRPr lang="en-US" sz="1500" b="1" dirty="0"/>
              </a:p>
            </p:txBody>
          </p:sp>
        </p:grpSp>
        <p:sp>
          <p:nvSpPr>
            <p:cNvPr id="10" name="Circle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33C8C3A3-BF29-E95C-BDDF-715D5C08391F}"/>
                </a:ext>
              </a:extLst>
            </p:cNvPr>
            <p:cNvSpPr>
              <a:spLocks/>
            </p:cNvSpPr>
            <p:nvPr/>
          </p:nvSpPr>
          <p:spPr>
            <a:xfrm>
              <a:off x="5295084" y="540236"/>
              <a:ext cx="1764792" cy="17647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 blurRad="152400" dist="101600" dir="13500000">
                <a:schemeClr val="accent3">
                  <a:lumMod val="50000"/>
                  <a:alpha val="4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 smtClean="0"/>
                <a:t>Excel</a:t>
              </a:r>
              <a:endParaRPr sz="2400" b="1" dirty="0"/>
            </a:p>
          </p:txBody>
        </p:sp>
        <p:cxnSp>
          <p:nvCxnSpPr>
            <p:cNvPr id="18" name="Elbow Connector 17"/>
            <p:cNvCxnSpPr>
              <a:stCxn id="10" idx="4"/>
              <a:endCxn id="16" idx="0"/>
            </p:cNvCxnSpPr>
            <p:nvPr/>
          </p:nvCxnSpPr>
          <p:spPr>
            <a:xfrm rot="5400000">
              <a:off x="4948968" y="1369118"/>
              <a:ext cx="292605" cy="21644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F21CED18-C5ED-BDCF-6A36-C5A9BE4BFA4C}"/>
                </a:ext>
              </a:extLst>
            </p:cNvPr>
            <p:cNvGrpSpPr/>
            <p:nvPr/>
          </p:nvGrpSpPr>
          <p:grpSpPr>
            <a:xfrm>
              <a:off x="1513286" y="5058664"/>
              <a:ext cx="1668243" cy="1664208"/>
              <a:chOff x="9089476" y="1419321"/>
              <a:chExt cx="1668243" cy="166420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1" name="Oval 20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D8251C16-8AF4-89F5-384E-DA83C55CB655}"/>
                  </a:ext>
                </a:extLst>
              </p:cNvPr>
              <p:cNvSpPr/>
              <p:nvPr/>
            </p:nvSpPr>
            <p:spPr>
              <a:xfrm>
                <a:off x="9094660" y="1419321"/>
                <a:ext cx="1663059" cy="1664208"/>
              </a:xfrm>
              <a:prstGeom prst="ellipse">
                <a:avLst/>
              </a:prstGeom>
              <a:grpFill/>
              <a:ln w="12700">
                <a:miter lim="400000"/>
              </a:ln>
              <a:effectLst>
                <a:outerShdw blurRad="254000" dist="190500" dir="13500000" algn="tl" rotWithShape="0">
                  <a:schemeClr val="bg1"/>
                </a:outerShdw>
              </a:effectLst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F9E1DD9-E338-C0DD-0486-9B49242F9D63}"/>
                  </a:ext>
                </a:extLst>
              </p:cNvPr>
              <p:cNvSpPr/>
              <p:nvPr/>
            </p:nvSpPr>
            <p:spPr>
              <a:xfrm>
                <a:off x="9094660" y="1419321"/>
                <a:ext cx="1663059" cy="1664208"/>
              </a:xfrm>
              <a:prstGeom prst="ellipse">
                <a:avLst/>
              </a:prstGeom>
              <a:grpFill/>
              <a:ln w="12700">
                <a:miter lim="400000"/>
              </a:ln>
              <a:effectLst>
                <a:outerShdw blurRad="254000" dist="190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/>
                  <a:t>Manual Aggregation</a:t>
                </a:r>
                <a:endParaRPr lang="en-US" sz="1400" b="1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F9E1DD9-E338-C0DD-0486-9B49242F9D63}"/>
                  </a:ext>
                </a:extLst>
              </p:cNvPr>
              <p:cNvSpPr/>
              <p:nvPr/>
            </p:nvSpPr>
            <p:spPr>
              <a:xfrm>
                <a:off x="9089476" y="1419321"/>
                <a:ext cx="1663059" cy="1664208"/>
              </a:xfrm>
              <a:prstGeom prst="ellipse">
                <a:avLst/>
              </a:prstGeom>
              <a:grpFill/>
              <a:ln w="12700">
                <a:miter lim="400000"/>
              </a:ln>
              <a:effectLst>
                <a:outerShdw blurRad="254000" dist="1905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/>
                  <a:t>Manual </a:t>
                </a:r>
                <a:r>
                  <a:rPr lang="en-US" sz="1100" b="1" dirty="0" smtClean="0"/>
                  <a:t>Aggregation</a:t>
                </a:r>
                <a:endParaRPr lang="en-US" sz="1100" b="1" dirty="0"/>
              </a:p>
            </p:txBody>
          </p:sp>
        </p:grpSp>
        <p:cxnSp>
          <p:nvCxnSpPr>
            <p:cNvPr id="24" name="Elbow Connector 23"/>
            <p:cNvCxnSpPr>
              <a:stCxn id="10" idx="4"/>
              <a:endCxn id="13" idx="0"/>
            </p:cNvCxnSpPr>
            <p:nvPr/>
          </p:nvCxnSpPr>
          <p:spPr>
            <a:xfrm rot="16200000" flipH="1">
              <a:off x="7048918" y="1433587"/>
              <a:ext cx="292605" cy="20354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F9E1DD9-E338-C0DD-0486-9B49242F9D63}"/>
                </a:ext>
              </a:extLst>
            </p:cNvPr>
            <p:cNvSpPr/>
            <p:nvPr/>
          </p:nvSpPr>
          <p:spPr>
            <a:xfrm>
              <a:off x="4092014" y="5058664"/>
              <a:ext cx="1663059" cy="166420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  <a:effectLst>
              <a:outerShdw blurRad="254000" dist="1905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 smtClean="0"/>
                <a:t>Limitation of</a:t>
              </a:r>
            </a:p>
            <a:p>
              <a:pPr algn="ctr"/>
              <a:r>
                <a:rPr lang="en-US" sz="1400" b="1" dirty="0" smtClean="0"/>
                <a:t>Space</a:t>
              </a:r>
              <a:endParaRPr lang="en-US" sz="1400" b="1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F9E1DD9-E338-C0DD-0486-9B49242F9D63}"/>
                </a:ext>
              </a:extLst>
            </p:cNvPr>
            <p:cNvSpPr/>
            <p:nvPr/>
          </p:nvSpPr>
          <p:spPr>
            <a:xfrm>
              <a:off x="6631387" y="5058664"/>
              <a:ext cx="1663059" cy="166420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254000" dist="1905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 smtClean="0"/>
                <a:t>Multiple pivot</a:t>
              </a:r>
            </a:p>
            <a:p>
              <a:pPr algn="ctr"/>
              <a:r>
                <a:rPr lang="en-US" sz="1400" b="1" dirty="0" smtClean="0"/>
                <a:t>Table Creation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AF9E1DD9-E338-C0DD-0486-9B49242F9D63}"/>
                </a:ext>
              </a:extLst>
            </p:cNvPr>
            <p:cNvSpPr/>
            <p:nvPr/>
          </p:nvSpPr>
          <p:spPr>
            <a:xfrm>
              <a:off x="8922231" y="5058663"/>
              <a:ext cx="1663059" cy="166420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254000" dist="1905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Multi filtering with Recent receipt / opening stock</a:t>
              </a:r>
            </a:p>
          </p:txBody>
        </p:sp>
        <p:cxnSp>
          <p:nvCxnSpPr>
            <p:cNvPr id="31" name="Elbow Connector 30"/>
            <p:cNvCxnSpPr>
              <a:stCxn id="16" idx="4"/>
              <a:endCxn id="27" idx="0"/>
            </p:cNvCxnSpPr>
            <p:nvPr/>
          </p:nvCxnSpPr>
          <p:spPr>
            <a:xfrm rot="16200000" flipH="1">
              <a:off x="4069889" y="4205008"/>
              <a:ext cx="796825" cy="9104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16" idx="4"/>
              <a:endCxn id="26" idx="0"/>
            </p:cNvCxnSpPr>
            <p:nvPr/>
          </p:nvCxnSpPr>
          <p:spPr>
            <a:xfrm rot="5400000">
              <a:off x="2780526" y="3826130"/>
              <a:ext cx="796825" cy="16682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14" idx="4"/>
              <a:endCxn id="29" idx="0"/>
            </p:cNvCxnSpPr>
            <p:nvPr/>
          </p:nvCxnSpPr>
          <p:spPr>
            <a:xfrm rot="16200000" flipH="1">
              <a:off x="8584949" y="3889851"/>
              <a:ext cx="796824" cy="15408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14" idx="4"/>
              <a:endCxn id="28" idx="0"/>
            </p:cNvCxnSpPr>
            <p:nvPr/>
          </p:nvCxnSpPr>
          <p:spPr>
            <a:xfrm rot="5400000">
              <a:off x="7439527" y="4285229"/>
              <a:ext cx="796825" cy="7500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173975" y="196973"/>
            <a:ext cx="30075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Challenges</a:t>
            </a:r>
            <a:endParaRPr lang="en-US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8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5339" y="195668"/>
            <a:ext cx="52052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Logics in this project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45992685"/>
              </p:ext>
            </p:extLst>
          </p:nvPr>
        </p:nvGraphicFramePr>
        <p:xfrm>
          <a:off x="569167" y="1101013"/>
          <a:ext cx="9563878" cy="5327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20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3975" y="196973"/>
            <a:ext cx="30075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Challenges</a:t>
            </a:r>
            <a:endParaRPr lang="en-US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3975" y="904859"/>
            <a:ext cx="506420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1" dirty="0">
                <a:ln w="12700" cmpd="sng">
                  <a:solidFill>
                    <a:sysClr val="windowText" lastClr="000000"/>
                  </a:solidFill>
                  <a:prstDash val="solid"/>
                </a:ln>
                <a:solidFill>
                  <a:srgbClr val="0070C0"/>
                </a:solidFill>
              </a:rPr>
              <a:t>Sample Data Traditional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28" y="1344320"/>
            <a:ext cx="5342344" cy="3277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5" y="1333653"/>
            <a:ext cx="5401020" cy="3336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80" y="4519341"/>
            <a:ext cx="7510624" cy="223657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 rot="20989340">
            <a:off x="1731774" y="3176249"/>
            <a:ext cx="2553058" cy="3732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Year wise filter / Pivot</a:t>
            </a:r>
            <a:endParaRPr lang="en-IN" sz="1400" b="1" dirty="0"/>
          </a:p>
        </p:txBody>
      </p:sp>
      <p:sp>
        <p:nvSpPr>
          <p:cNvPr id="9" name="Rounded Rectangle 8"/>
          <p:cNvSpPr/>
          <p:nvPr/>
        </p:nvSpPr>
        <p:spPr>
          <a:xfrm rot="20989340">
            <a:off x="7781425" y="3164512"/>
            <a:ext cx="2089139" cy="373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Year wise classification</a:t>
            </a:r>
            <a:endParaRPr lang="en-IN" sz="1400" b="1" dirty="0"/>
          </a:p>
        </p:txBody>
      </p:sp>
      <p:sp>
        <p:nvSpPr>
          <p:cNvPr id="10" name="Rounded Rectangle 9"/>
          <p:cNvSpPr/>
          <p:nvPr/>
        </p:nvSpPr>
        <p:spPr>
          <a:xfrm rot="21224916">
            <a:off x="4061640" y="6006519"/>
            <a:ext cx="4648253" cy="3732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Comparison with receipt and opening</a:t>
            </a:r>
            <a:endParaRPr lang="en-IN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0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7816" y="187923"/>
            <a:ext cx="65165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Driven Technologies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83"/>
            <a:ext cx="10429592" cy="9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5" y="1122141"/>
            <a:ext cx="8514595" cy="4865483"/>
          </a:xfrm>
          <a:prstGeom prst="roundRect">
            <a:avLst>
              <a:gd name="adj" fmla="val 48672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34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Business Infographics by Slidesgo">
  <a:themeElements>
    <a:clrScheme name="Simple Light">
      <a:dk1>
        <a:srgbClr val="000000"/>
      </a:dk1>
      <a:lt1>
        <a:srgbClr val="FFFFFF"/>
      </a:lt1>
      <a:dk2>
        <a:srgbClr val="C5C5C5"/>
      </a:dk2>
      <a:lt2>
        <a:srgbClr val="EBEBEB"/>
      </a:lt2>
      <a:accent1>
        <a:srgbClr val="B2C0A7"/>
      </a:accent1>
      <a:accent2>
        <a:srgbClr val="81B39F"/>
      </a:accent2>
      <a:accent3>
        <a:srgbClr val="78B9DD"/>
      </a:accent3>
      <a:accent4>
        <a:srgbClr val="677FC9"/>
      </a:accent4>
      <a:accent5>
        <a:srgbClr val="9190C9"/>
      </a:accent5>
      <a:accent6>
        <a:srgbClr val="37406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699</TotalTime>
  <Words>1200</Words>
  <Application>Microsoft Office PowerPoint</Application>
  <PresentationFormat>Widescreen</PresentationFormat>
  <Paragraphs>229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A750-Sans-Oldface</vt:lpstr>
      <vt:lpstr>Arial</vt:lpstr>
      <vt:lpstr>Calibri</vt:lpstr>
      <vt:lpstr>Century Gothic</vt:lpstr>
      <vt:lpstr>Comic Book Commando</vt:lpstr>
      <vt:lpstr>Comic Sans MS</vt:lpstr>
      <vt:lpstr>Fira Sans Extra Condensed Medium</vt:lpstr>
      <vt:lpstr>Open Sans</vt:lpstr>
      <vt:lpstr>Roboto</vt:lpstr>
      <vt:lpstr>Wingdings</vt:lpstr>
      <vt:lpstr>Wingdings 3</vt:lpstr>
      <vt:lpstr>Ion Boardroom</vt:lpstr>
      <vt:lpstr>Business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59</cp:revision>
  <dcterms:created xsi:type="dcterms:W3CDTF">2024-01-22T03:07:48Z</dcterms:created>
  <dcterms:modified xsi:type="dcterms:W3CDTF">2024-04-03T16:03:38Z</dcterms:modified>
</cp:coreProperties>
</file>